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4015" r:id="rId1"/>
    <p:sldMasterId id="2147484030" r:id="rId2"/>
    <p:sldMasterId id="2147484046" r:id="rId3"/>
    <p:sldMasterId id="2147484058" r:id="rId4"/>
    <p:sldMasterId id="2147484070" r:id="rId5"/>
  </p:sldMasterIdLst>
  <p:notesMasterIdLst>
    <p:notesMasterId r:id="rId43"/>
  </p:notesMasterIdLst>
  <p:sldIdLst>
    <p:sldId id="256" r:id="rId6"/>
    <p:sldId id="633" r:id="rId7"/>
    <p:sldId id="601" r:id="rId8"/>
    <p:sldId id="602" r:id="rId9"/>
    <p:sldId id="603" r:id="rId10"/>
    <p:sldId id="604" r:id="rId11"/>
    <p:sldId id="605" r:id="rId12"/>
    <p:sldId id="606" r:id="rId13"/>
    <p:sldId id="625" r:id="rId14"/>
    <p:sldId id="628" r:id="rId15"/>
    <p:sldId id="607" r:id="rId16"/>
    <p:sldId id="608" r:id="rId17"/>
    <p:sldId id="609" r:id="rId18"/>
    <p:sldId id="612" r:id="rId19"/>
    <p:sldId id="613" r:id="rId20"/>
    <p:sldId id="614" r:id="rId21"/>
    <p:sldId id="615" r:id="rId22"/>
    <p:sldId id="616" r:id="rId23"/>
    <p:sldId id="617" r:id="rId24"/>
    <p:sldId id="627" r:id="rId25"/>
    <p:sldId id="618" r:id="rId26"/>
    <p:sldId id="300" r:id="rId27"/>
    <p:sldId id="301" r:id="rId28"/>
    <p:sldId id="623" r:id="rId29"/>
    <p:sldId id="620" r:id="rId30"/>
    <p:sldId id="629" r:id="rId31"/>
    <p:sldId id="621" r:id="rId32"/>
    <p:sldId id="634" r:id="rId33"/>
    <p:sldId id="632" r:id="rId34"/>
    <p:sldId id="630" r:id="rId35"/>
    <p:sldId id="285" r:id="rId36"/>
    <p:sldId id="318" r:id="rId37"/>
    <p:sldId id="286" r:id="rId38"/>
    <p:sldId id="293" r:id="rId39"/>
    <p:sldId id="624" r:id="rId40"/>
    <p:sldId id="631" r:id="rId41"/>
    <p:sldId id="622"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79"/>
    <p:restoredTop sz="93333"/>
  </p:normalViewPr>
  <p:slideViewPr>
    <p:cSldViewPr snapToGrid="0" snapToObjects="1">
      <p:cViewPr varScale="1">
        <p:scale>
          <a:sx n="102" d="100"/>
          <a:sy n="102" d="100"/>
        </p:scale>
        <p:origin x="216" y="456"/>
      </p:cViewPr>
      <p:guideLst>
        <p:guide orient="horz" pos="228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9/15/20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19</a:t>
            </a:fld>
            <a:endParaRPr lang="en-US"/>
          </a:p>
        </p:txBody>
      </p:sp>
    </p:spTree>
    <p:extLst>
      <p:ext uri="{BB962C8B-B14F-4D97-AF65-F5344CB8AC3E}">
        <p14:creationId xmlns:p14="http://schemas.microsoft.com/office/powerpoint/2010/main" val="3995736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a:t>
            </a:fld>
            <a:endParaRPr lang="en-US"/>
          </a:p>
        </p:txBody>
      </p:sp>
    </p:spTree>
    <p:extLst>
      <p:ext uri="{BB962C8B-B14F-4D97-AF65-F5344CB8AC3E}">
        <p14:creationId xmlns:p14="http://schemas.microsoft.com/office/powerpoint/2010/main" val="3502940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4</a:t>
            </a:fld>
            <a:endParaRPr lang="en-US"/>
          </a:p>
        </p:txBody>
      </p:sp>
    </p:spTree>
    <p:extLst>
      <p:ext uri="{BB962C8B-B14F-4D97-AF65-F5344CB8AC3E}">
        <p14:creationId xmlns:p14="http://schemas.microsoft.com/office/powerpoint/2010/main" val="1452906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5</a:t>
            </a:fld>
            <a:endParaRPr lang="en-US"/>
          </a:p>
        </p:txBody>
      </p:sp>
    </p:spTree>
    <p:extLst>
      <p:ext uri="{BB962C8B-B14F-4D97-AF65-F5344CB8AC3E}">
        <p14:creationId xmlns:p14="http://schemas.microsoft.com/office/powerpoint/2010/main" val="572212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7</a:t>
            </a:fld>
            <a:endParaRPr lang="en-US"/>
          </a:p>
        </p:txBody>
      </p:sp>
    </p:spTree>
    <p:extLst>
      <p:ext uri="{BB962C8B-B14F-4D97-AF65-F5344CB8AC3E}">
        <p14:creationId xmlns:p14="http://schemas.microsoft.com/office/powerpoint/2010/main" val="127278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887189-9274-814D-9CD5-CBA9E19E06C7}" type="slidenum">
              <a:rPr lang="en-US" smtClean="0"/>
              <a:t>8</a:t>
            </a:fld>
            <a:endParaRPr lang="en-US"/>
          </a:p>
        </p:txBody>
      </p:sp>
    </p:spTree>
    <p:extLst>
      <p:ext uri="{BB962C8B-B14F-4D97-AF65-F5344CB8AC3E}">
        <p14:creationId xmlns:p14="http://schemas.microsoft.com/office/powerpoint/2010/main" val="3531152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10</a:t>
            </a:fld>
            <a:endParaRPr lang="en-US"/>
          </a:p>
        </p:txBody>
      </p:sp>
    </p:spTree>
    <p:extLst>
      <p:ext uri="{BB962C8B-B14F-4D97-AF65-F5344CB8AC3E}">
        <p14:creationId xmlns:p14="http://schemas.microsoft.com/office/powerpoint/2010/main" val="3883457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11</a:t>
            </a:fld>
            <a:endParaRPr lang="en-US"/>
          </a:p>
        </p:txBody>
      </p:sp>
    </p:spTree>
    <p:extLst>
      <p:ext uri="{BB962C8B-B14F-4D97-AF65-F5344CB8AC3E}">
        <p14:creationId xmlns:p14="http://schemas.microsoft.com/office/powerpoint/2010/main" val="3653718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Karla" charset="0"/>
                <a:ea typeface="Karla" charset="0"/>
                <a:cs typeface="Karla" charset="0"/>
              </a:rPr>
              <a:t>[ADD interpretation and ONE HOT ENCODING]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18</a:t>
            </a:fld>
            <a:endParaRPr lang="en-US"/>
          </a:p>
        </p:txBody>
      </p:sp>
    </p:spTree>
    <p:extLst>
      <p:ext uri="{BB962C8B-B14F-4D97-AF65-F5344CB8AC3E}">
        <p14:creationId xmlns:p14="http://schemas.microsoft.com/office/powerpoint/2010/main" val="3500606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a:t>Lecture #: Lecture Title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endParaRPr lang="en-US" sz="2400" b="0" i="0" dirty="0">
              <a:solidFill>
                <a:schemeClr val="tx1">
                  <a:lumMod val="75000"/>
                  <a:lumOff val="25000"/>
                </a:schemeClr>
              </a:solidFill>
              <a:latin typeface="Karla" charset="0"/>
              <a:ea typeface="Karla" charset="0"/>
              <a:cs typeface="Karla" charset="0"/>
            </a:endParaRPr>
          </a:p>
          <a:p>
            <a:pPr algn="ctr"/>
            <a:r>
              <a:rPr lang="en-US" sz="1600" b="0" i="0" dirty="0">
                <a:solidFill>
                  <a:schemeClr val="tx1">
                    <a:lumMod val="75000"/>
                    <a:lumOff val="25000"/>
                  </a:schemeClr>
                </a:solidFill>
                <a:latin typeface="Karla" charset="0"/>
                <a:ea typeface="Karla" charset="0"/>
                <a:cs typeface="Karla" charset="0"/>
              </a:rPr>
              <a:t>Institute for Applied</a:t>
            </a:r>
            <a:r>
              <a:rPr lang="en-US" sz="1600" b="0" i="0" baseline="0" dirty="0">
                <a:solidFill>
                  <a:schemeClr val="tx1">
                    <a:lumMod val="75000"/>
                    <a:lumOff val="25000"/>
                  </a:schemeClr>
                </a:solidFill>
                <a:latin typeface="Karla" charset="0"/>
                <a:ea typeface="Karla" charset="0"/>
                <a:cs typeface="Karla" charset="0"/>
              </a:rPr>
              <a:t> Computational Science</a:t>
            </a:r>
          </a:p>
          <a:p>
            <a:pPr algn="ctr"/>
            <a:r>
              <a:rPr lang="en-US" sz="1600" b="0" i="0" baseline="0" dirty="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85250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Tree>
    <p:extLst>
      <p:ext uri="{BB962C8B-B14F-4D97-AF65-F5344CB8AC3E}">
        <p14:creationId xmlns:p14="http://schemas.microsoft.com/office/powerpoint/2010/main" val="222831381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266070482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90642929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F86973D5-8ACB-2646-BB3A-BEB4C156DA2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ext uri="{BB962C8B-B14F-4D97-AF65-F5344CB8AC3E}">
        <p14:creationId xmlns:p14="http://schemas.microsoft.com/office/powerpoint/2010/main" val="4193951945"/>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7" name="Picture 6">
            <a:extLst>
              <a:ext uri="{FF2B5EF4-FFF2-40B4-BE49-F238E27FC236}">
                <a16:creationId xmlns:a16="http://schemas.microsoft.com/office/drawing/2014/main" id="{57E6361D-FF60-2741-8869-8EDF23D5AD0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ext uri="{BB962C8B-B14F-4D97-AF65-F5344CB8AC3E}">
        <p14:creationId xmlns:p14="http://schemas.microsoft.com/office/powerpoint/2010/main" val="3100646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B7CCDB-6D39-0547-B7B3-C80E39D6513A}" type="slidenum">
              <a:rPr lang="en-US" smtClean="0"/>
              <a:t>‹#›</a:t>
            </a:fld>
            <a:endParaRPr lang="en-US"/>
          </a:p>
        </p:txBody>
      </p:sp>
    </p:spTree>
    <p:extLst>
      <p:ext uri="{BB962C8B-B14F-4D97-AF65-F5344CB8AC3E}">
        <p14:creationId xmlns:p14="http://schemas.microsoft.com/office/powerpoint/2010/main" val="265448294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B7CCDB-6D39-0547-B7B3-C80E39D6513A}" type="slidenum">
              <a:rPr lang="en-US" smtClean="0"/>
              <a:t>‹#›</a:t>
            </a:fld>
            <a:endParaRPr lang="en-US"/>
          </a:p>
        </p:txBody>
      </p:sp>
    </p:spTree>
    <p:extLst>
      <p:ext uri="{BB962C8B-B14F-4D97-AF65-F5344CB8AC3E}">
        <p14:creationId xmlns:p14="http://schemas.microsoft.com/office/powerpoint/2010/main" val="319634656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Tree>
    <p:extLst>
      <p:ext uri="{BB962C8B-B14F-4D97-AF65-F5344CB8AC3E}">
        <p14:creationId xmlns:p14="http://schemas.microsoft.com/office/powerpoint/2010/main" val="2309451030"/>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Tree>
    <p:extLst>
      <p:ext uri="{BB962C8B-B14F-4D97-AF65-F5344CB8AC3E}">
        <p14:creationId xmlns:p14="http://schemas.microsoft.com/office/powerpoint/2010/main" val="102182086"/>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Exercis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A22DB-FEE8-2E4A-8B65-7798D0AB4AF5}"/>
              </a:ext>
            </a:extLst>
          </p:cNvPr>
          <p:cNvSpPr>
            <a:spLocks noGrp="1"/>
          </p:cNvSpPr>
          <p:nvPr>
            <p:ph type="title" hasCustomPrompt="1"/>
          </p:nvPr>
        </p:nvSpPr>
        <p:spPr>
          <a:xfrm>
            <a:off x="838200" y="4474792"/>
            <a:ext cx="10515600" cy="737136"/>
          </a:xfrm>
          <a:prstGeom prst="rect">
            <a:avLst/>
          </a:prstGeom>
        </p:spPr>
        <p:txBody>
          <a:bodyPr/>
          <a:lstStyle/>
          <a:p>
            <a:r>
              <a:rPr lang="en-US" dirty="0"/>
              <a:t>URL</a:t>
            </a:r>
          </a:p>
        </p:txBody>
      </p:sp>
      <p:sp>
        <p:nvSpPr>
          <p:cNvPr id="3" name="Date Placeholder 2">
            <a:extLst>
              <a:ext uri="{FF2B5EF4-FFF2-40B4-BE49-F238E27FC236}">
                <a16:creationId xmlns:a16="http://schemas.microsoft.com/office/drawing/2014/main" id="{79D7E88B-573E-3C44-ABF1-1BB6D8E1B00A}"/>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1425817-4A14-AE4C-935C-34251C0CF1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322AAE-88F2-094B-BD24-7A4E24AB3AC9}"/>
              </a:ext>
            </a:extLst>
          </p:cNvPr>
          <p:cNvSpPr>
            <a:spLocks noGrp="1"/>
          </p:cNvSpPr>
          <p:nvPr>
            <p:ph type="sldNum" sz="quarter" idx="12"/>
          </p:nvPr>
        </p:nvSpPr>
        <p:spPr/>
        <p:txBody>
          <a:bodyPr/>
          <a:lstStyle/>
          <a:p>
            <a:fld id="{81B7CCDB-6D39-0547-B7B3-C80E39D6513A}" type="slidenum">
              <a:rPr lang="en-US" smtClean="0"/>
              <a:t>‹#›</a:t>
            </a:fld>
            <a:endParaRPr lang="en-US"/>
          </a:p>
        </p:txBody>
      </p:sp>
      <p:pic>
        <p:nvPicPr>
          <p:cNvPr id="9" name="Picture 8">
            <a:extLst>
              <a:ext uri="{FF2B5EF4-FFF2-40B4-BE49-F238E27FC236}">
                <a16:creationId xmlns:a16="http://schemas.microsoft.com/office/drawing/2014/main" id="{2604A511-71A5-2540-97AC-AD30E2BB6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grpSp>
        <p:nvGrpSpPr>
          <p:cNvPr id="10" name="Group 9">
            <a:extLst>
              <a:ext uri="{FF2B5EF4-FFF2-40B4-BE49-F238E27FC236}">
                <a16:creationId xmlns:a16="http://schemas.microsoft.com/office/drawing/2014/main" id="{85F3A431-4B05-674F-A8FD-CD709642281C}"/>
              </a:ext>
            </a:extLst>
          </p:cNvPr>
          <p:cNvGrpSpPr>
            <a:grpSpLocks noChangeAspect="1"/>
          </p:cNvGrpSpPr>
          <p:nvPr/>
        </p:nvGrpSpPr>
        <p:grpSpPr>
          <a:xfrm>
            <a:off x="457200" y="6400800"/>
            <a:ext cx="487418" cy="274320"/>
            <a:chOff x="8442646" y="6356350"/>
            <a:chExt cx="482609" cy="274320"/>
          </a:xfrm>
        </p:grpSpPr>
        <p:pic>
          <p:nvPicPr>
            <p:cNvPr id="11" name="Picture 10" descr="iacs.png">
              <a:extLst>
                <a:ext uri="{FF2B5EF4-FFF2-40B4-BE49-F238E27FC236}">
                  <a16:creationId xmlns:a16="http://schemas.microsoft.com/office/drawing/2014/main" id="{863225A8-F6AD-6B4C-9FA2-E46AB25801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a:extLst>
                <a:ext uri="{FF2B5EF4-FFF2-40B4-BE49-F238E27FC236}">
                  <a16:creationId xmlns:a16="http://schemas.microsoft.com/office/drawing/2014/main" id="{8BB7C2FA-7277-8D45-8C56-7C0C909DC8D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4" name="Picture 13">
            <a:extLst>
              <a:ext uri="{FF2B5EF4-FFF2-40B4-BE49-F238E27FC236}">
                <a16:creationId xmlns:a16="http://schemas.microsoft.com/office/drawing/2014/main" id="{184111EF-7787-2847-9FA8-9EDB5CCB9EA5}"/>
              </a:ext>
            </a:extLst>
          </p:cNvPr>
          <p:cNvPicPr>
            <a:picLocks noChangeAspect="1"/>
          </p:cNvPicPr>
          <p:nvPr/>
        </p:nvPicPr>
        <p:blipFill>
          <a:blip r:embed="rId5"/>
          <a:stretch>
            <a:fillRect/>
          </a:stretch>
        </p:blipFill>
        <p:spPr>
          <a:xfrm>
            <a:off x="3406544" y="216660"/>
            <a:ext cx="5378912" cy="3802651"/>
          </a:xfrm>
          <a:prstGeom prst="rect">
            <a:avLst/>
          </a:prstGeom>
        </p:spPr>
      </p:pic>
      <p:pic>
        <p:nvPicPr>
          <p:cNvPr id="13" name="Picture 12">
            <a:extLst>
              <a:ext uri="{FF2B5EF4-FFF2-40B4-BE49-F238E27FC236}">
                <a16:creationId xmlns:a16="http://schemas.microsoft.com/office/drawing/2014/main" id="{25353DC9-6419-0C4D-92DA-7779587C1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grpSp>
        <p:nvGrpSpPr>
          <p:cNvPr id="15" name="Group 14">
            <a:extLst>
              <a:ext uri="{FF2B5EF4-FFF2-40B4-BE49-F238E27FC236}">
                <a16:creationId xmlns:a16="http://schemas.microsoft.com/office/drawing/2014/main" id="{936C282B-2DC8-0C4D-A2BD-A7793C3F1C7D}"/>
              </a:ext>
            </a:extLst>
          </p:cNvPr>
          <p:cNvGrpSpPr>
            <a:grpSpLocks noChangeAspect="1"/>
          </p:cNvGrpSpPr>
          <p:nvPr/>
        </p:nvGrpSpPr>
        <p:grpSpPr>
          <a:xfrm>
            <a:off x="457200" y="6400800"/>
            <a:ext cx="487418" cy="274320"/>
            <a:chOff x="8442646" y="6356350"/>
            <a:chExt cx="482609" cy="274320"/>
          </a:xfrm>
        </p:grpSpPr>
        <p:pic>
          <p:nvPicPr>
            <p:cNvPr id="16" name="Picture 15" descr="iacs.png">
              <a:extLst>
                <a:ext uri="{FF2B5EF4-FFF2-40B4-BE49-F238E27FC236}">
                  <a16:creationId xmlns:a16="http://schemas.microsoft.com/office/drawing/2014/main" id="{359D76BA-4756-B543-AB2E-9711025A51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a:extLst>
                <a:ext uri="{FF2B5EF4-FFF2-40B4-BE49-F238E27FC236}">
                  <a16:creationId xmlns:a16="http://schemas.microsoft.com/office/drawing/2014/main" id="{CEA9405C-CCAF-E641-B4B8-6B81C29843A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8" name="Picture 17">
            <a:extLst>
              <a:ext uri="{FF2B5EF4-FFF2-40B4-BE49-F238E27FC236}">
                <a16:creationId xmlns:a16="http://schemas.microsoft.com/office/drawing/2014/main" id="{C3B3E0E9-2BE1-4941-ADBD-82F186E496AC}"/>
              </a:ext>
            </a:extLst>
          </p:cNvPr>
          <p:cNvPicPr>
            <a:picLocks noChangeAspect="1"/>
          </p:cNvPicPr>
          <p:nvPr/>
        </p:nvPicPr>
        <p:blipFill>
          <a:blip r:embed="rId5"/>
          <a:stretch>
            <a:fillRect/>
          </a:stretch>
        </p:blipFill>
        <p:spPr>
          <a:xfrm>
            <a:off x="3406544" y="216660"/>
            <a:ext cx="5378912" cy="3802651"/>
          </a:xfrm>
          <a:prstGeom prst="rect">
            <a:avLst/>
          </a:prstGeom>
        </p:spPr>
      </p:pic>
      <p:pic>
        <p:nvPicPr>
          <p:cNvPr id="19" name="Picture 18">
            <a:extLst>
              <a:ext uri="{FF2B5EF4-FFF2-40B4-BE49-F238E27FC236}">
                <a16:creationId xmlns:a16="http://schemas.microsoft.com/office/drawing/2014/main" id="{215DD222-190E-C24D-B6DC-9CCAAEE067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grpSp>
        <p:nvGrpSpPr>
          <p:cNvPr id="20" name="Group 19">
            <a:extLst>
              <a:ext uri="{FF2B5EF4-FFF2-40B4-BE49-F238E27FC236}">
                <a16:creationId xmlns:a16="http://schemas.microsoft.com/office/drawing/2014/main" id="{6E3FF81F-3676-1E47-9C6A-1193B8C5C2F1}"/>
              </a:ext>
            </a:extLst>
          </p:cNvPr>
          <p:cNvGrpSpPr>
            <a:grpSpLocks noChangeAspect="1"/>
          </p:cNvGrpSpPr>
          <p:nvPr/>
        </p:nvGrpSpPr>
        <p:grpSpPr>
          <a:xfrm>
            <a:off x="457200" y="6400800"/>
            <a:ext cx="487418" cy="274320"/>
            <a:chOff x="8442646" y="6356350"/>
            <a:chExt cx="482609" cy="274320"/>
          </a:xfrm>
        </p:grpSpPr>
        <p:pic>
          <p:nvPicPr>
            <p:cNvPr id="21" name="Picture 20" descr="iacs.png">
              <a:extLst>
                <a:ext uri="{FF2B5EF4-FFF2-40B4-BE49-F238E27FC236}">
                  <a16:creationId xmlns:a16="http://schemas.microsoft.com/office/drawing/2014/main" id="{A75DE9F9-E572-294B-AED3-AF9F117283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22" name="Picture 21" descr="harvard.png">
              <a:extLst>
                <a:ext uri="{FF2B5EF4-FFF2-40B4-BE49-F238E27FC236}">
                  <a16:creationId xmlns:a16="http://schemas.microsoft.com/office/drawing/2014/main" id="{4E5E182E-73F3-6243-AC68-4DA694E90E4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23" name="Picture 22">
            <a:extLst>
              <a:ext uri="{FF2B5EF4-FFF2-40B4-BE49-F238E27FC236}">
                <a16:creationId xmlns:a16="http://schemas.microsoft.com/office/drawing/2014/main" id="{3115D005-06A6-1240-883E-570EA6520671}"/>
              </a:ext>
            </a:extLst>
          </p:cNvPr>
          <p:cNvPicPr>
            <a:picLocks noChangeAspect="1"/>
          </p:cNvPicPr>
          <p:nvPr/>
        </p:nvPicPr>
        <p:blipFill>
          <a:blip r:embed="rId5"/>
          <a:stretch>
            <a:fillRect/>
          </a:stretch>
        </p:blipFill>
        <p:spPr>
          <a:xfrm>
            <a:off x="3406544" y="216660"/>
            <a:ext cx="5378912" cy="3802651"/>
          </a:xfrm>
          <a:prstGeom prst="rect">
            <a:avLst/>
          </a:prstGeom>
        </p:spPr>
      </p:pic>
      <p:pic>
        <p:nvPicPr>
          <p:cNvPr id="24" name="Picture 23">
            <a:extLst>
              <a:ext uri="{FF2B5EF4-FFF2-40B4-BE49-F238E27FC236}">
                <a16:creationId xmlns:a16="http://schemas.microsoft.com/office/drawing/2014/main" id="{4D1F69FD-4C20-BD40-AE65-3BFCC34C5B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582400" y="6245990"/>
            <a:ext cx="475488" cy="475488"/>
          </a:xfrm>
          <a:prstGeom prst="rect">
            <a:avLst/>
          </a:prstGeom>
        </p:spPr>
      </p:pic>
    </p:spTree>
    <p:extLst>
      <p:ext uri="{BB962C8B-B14F-4D97-AF65-F5344CB8AC3E}">
        <p14:creationId xmlns:p14="http://schemas.microsoft.com/office/powerpoint/2010/main" val="413680182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411254" y="6331054"/>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t>‹#›</a:t>
            </a:fld>
            <a:endParaRPr lang="en-US"/>
          </a:p>
        </p:txBody>
      </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ext uri="{BB962C8B-B14F-4D97-AF65-F5344CB8AC3E}">
        <p14:creationId xmlns:p14="http://schemas.microsoft.com/office/powerpoint/2010/main" val="35683805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Exercis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A22DB-FEE8-2E4A-8B65-7798D0AB4AF5}"/>
              </a:ext>
            </a:extLst>
          </p:cNvPr>
          <p:cNvSpPr>
            <a:spLocks noGrp="1"/>
          </p:cNvSpPr>
          <p:nvPr>
            <p:ph type="title" hasCustomPrompt="1"/>
          </p:nvPr>
        </p:nvSpPr>
        <p:spPr>
          <a:xfrm>
            <a:off x="838200" y="4474792"/>
            <a:ext cx="10515600" cy="737136"/>
          </a:xfrm>
          <a:prstGeom prst="rect">
            <a:avLst/>
          </a:prstGeom>
        </p:spPr>
        <p:txBody>
          <a:bodyPr/>
          <a:lstStyle/>
          <a:p>
            <a:r>
              <a:rPr lang="en-US" dirty="0"/>
              <a:t>URL</a:t>
            </a:r>
          </a:p>
        </p:txBody>
      </p:sp>
      <p:sp>
        <p:nvSpPr>
          <p:cNvPr id="3" name="Date Placeholder 2">
            <a:extLst>
              <a:ext uri="{FF2B5EF4-FFF2-40B4-BE49-F238E27FC236}">
                <a16:creationId xmlns:a16="http://schemas.microsoft.com/office/drawing/2014/main" id="{79D7E88B-573E-3C44-ABF1-1BB6D8E1B00A}"/>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1425817-4A14-AE4C-935C-34251C0CF1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322AAE-88F2-094B-BD24-7A4E24AB3AC9}"/>
              </a:ext>
            </a:extLst>
          </p:cNvPr>
          <p:cNvSpPr>
            <a:spLocks noGrp="1"/>
          </p:cNvSpPr>
          <p:nvPr>
            <p:ph type="sldNum" sz="quarter" idx="12"/>
          </p:nvPr>
        </p:nvSpPr>
        <p:spPr/>
        <p:txBody>
          <a:bodyPr/>
          <a:lstStyle/>
          <a:p>
            <a:fld id="{81B7CCDB-6D39-0547-B7B3-C80E39D6513A}" type="slidenum">
              <a:rPr lang="en-US" smtClean="0"/>
              <a:t>‹#›</a:t>
            </a:fld>
            <a:endParaRPr lang="en-US"/>
          </a:p>
        </p:txBody>
      </p:sp>
      <p:pic>
        <p:nvPicPr>
          <p:cNvPr id="9" name="Picture 8">
            <a:extLst>
              <a:ext uri="{FF2B5EF4-FFF2-40B4-BE49-F238E27FC236}">
                <a16:creationId xmlns:a16="http://schemas.microsoft.com/office/drawing/2014/main" id="{2604A511-71A5-2540-97AC-AD30E2BB6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grpSp>
        <p:nvGrpSpPr>
          <p:cNvPr id="10" name="Group 9">
            <a:extLst>
              <a:ext uri="{FF2B5EF4-FFF2-40B4-BE49-F238E27FC236}">
                <a16:creationId xmlns:a16="http://schemas.microsoft.com/office/drawing/2014/main" id="{85F3A431-4B05-674F-A8FD-CD709642281C}"/>
              </a:ext>
            </a:extLst>
          </p:cNvPr>
          <p:cNvGrpSpPr>
            <a:grpSpLocks noChangeAspect="1"/>
          </p:cNvGrpSpPr>
          <p:nvPr/>
        </p:nvGrpSpPr>
        <p:grpSpPr>
          <a:xfrm>
            <a:off x="457200" y="6400800"/>
            <a:ext cx="487418" cy="274320"/>
            <a:chOff x="8442646" y="6356350"/>
            <a:chExt cx="482609" cy="274320"/>
          </a:xfrm>
        </p:grpSpPr>
        <p:pic>
          <p:nvPicPr>
            <p:cNvPr id="11" name="Picture 10" descr="iacs.png">
              <a:extLst>
                <a:ext uri="{FF2B5EF4-FFF2-40B4-BE49-F238E27FC236}">
                  <a16:creationId xmlns:a16="http://schemas.microsoft.com/office/drawing/2014/main" id="{863225A8-F6AD-6B4C-9FA2-E46AB25801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a:extLst>
                <a:ext uri="{FF2B5EF4-FFF2-40B4-BE49-F238E27FC236}">
                  <a16:creationId xmlns:a16="http://schemas.microsoft.com/office/drawing/2014/main" id="{8BB7C2FA-7277-8D45-8C56-7C0C909DC8D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4" name="Picture 13">
            <a:extLst>
              <a:ext uri="{FF2B5EF4-FFF2-40B4-BE49-F238E27FC236}">
                <a16:creationId xmlns:a16="http://schemas.microsoft.com/office/drawing/2014/main" id="{184111EF-7787-2847-9FA8-9EDB5CCB9EA5}"/>
              </a:ext>
            </a:extLst>
          </p:cNvPr>
          <p:cNvPicPr>
            <a:picLocks noChangeAspect="1"/>
          </p:cNvPicPr>
          <p:nvPr/>
        </p:nvPicPr>
        <p:blipFill>
          <a:blip r:embed="rId5"/>
          <a:stretch>
            <a:fillRect/>
          </a:stretch>
        </p:blipFill>
        <p:spPr>
          <a:xfrm>
            <a:off x="3406544" y="216660"/>
            <a:ext cx="5378912" cy="3802651"/>
          </a:xfrm>
          <a:prstGeom prst="rect">
            <a:avLst/>
          </a:prstGeom>
        </p:spPr>
      </p:pic>
    </p:spTree>
    <p:extLst>
      <p:ext uri="{BB962C8B-B14F-4D97-AF65-F5344CB8AC3E}">
        <p14:creationId xmlns:p14="http://schemas.microsoft.com/office/powerpoint/2010/main" val="3689594467"/>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2_Exercis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A22DB-FEE8-2E4A-8B65-7798D0AB4AF5}"/>
              </a:ext>
            </a:extLst>
          </p:cNvPr>
          <p:cNvSpPr>
            <a:spLocks noGrp="1"/>
          </p:cNvSpPr>
          <p:nvPr>
            <p:ph type="title" hasCustomPrompt="1"/>
          </p:nvPr>
        </p:nvSpPr>
        <p:spPr>
          <a:xfrm>
            <a:off x="838200" y="4474792"/>
            <a:ext cx="10515600" cy="737136"/>
          </a:xfrm>
          <a:prstGeom prst="rect">
            <a:avLst/>
          </a:prstGeom>
        </p:spPr>
        <p:txBody>
          <a:bodyPr/>
          <a:lstStyle/>
          <a:p>
            <a:r>
              <a:rPr lang="en-US" dirty="0"/>
              <a:t>URL</a:t>
            </a:r>
          </a:p>
        </p:txBody>
      </p:sp>
      <p:sp>
        <p:nvSpPr>
          <p:cNvPr id="3" name="Date Placeholder 2">
            <a:extLst>
              <a:ext uri="{FF2B5EF4-FFF2-40B4-BE49-F238E27FC236}">
                <a16:creationId xmlns:a16="http://schemas.microsoft.com/office/drawing/2014/main" id="{79D7E88B-573E-3C44-ABF1-1BB6D8E1B00A}"/>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1425817-4A14-AE4C-935C-34251C0CF1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322AAE-88F2-094B-BD24-7A4E24AB3AC9}"/>
              </a:ext>
            </a:extLst>
          </p:cNvPr>
          <p:cNvSpPr>
            <a:spLocks noGrp="1"/>
          </p:cNvSpPr>
          <p:nvPr>
            <p:ph type="sldNum" sz="quarter" idx="12"/>
          </p:nvPr>
        </p:nvSpPr>
        <p:spPr/>
        <p:txBody>
          <a:bodyPr/>
          <a:lstStyle/>
          <a:p>
            <a:fld id="{81B7CCDB-6D39-0547-B7B3-C80E39D6513A}" type="slidenum">
              <a:rPr lang="en-US" smtClean="0"/>
              <a:t>‹#›</a:t>
            </a:fld>
            <a:endParaRPr lang="en-US"/>
          </a:p>
        </p:txBody>
      </p:sp>
      <p:pic>
        <p:nvPicPr>
          <p:cNvPr id="9" name="Picture 8">
            <a:extLst>
              <a:ext uri="{FF2B5EF4-FFF2-40B4-BE49-F238E27FC236}">
                <a16:creationId xmlns:a16="http://schemas.microsoft.com/office/drawing/2014/main" id="{2604A511-71A5-2540-97AC-AD30E2BB6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grpSp>
        <p:nvGrpSpPr>
          <p:cNvPr id="10" name="Group 9">
            <a:extLst>
              <a:ext uri="{FF2B5EF4-FFF2-40B4-BE49-F238E27FC236}">
                <a16:creationId xmlns:a16="http://schemas.microsoft.com/office/drawing/2014/main" id="{85F3A431-4B05-674F-A8FD-CD709642281C}"/>
              </a:ext>
            </a:extLst>
          </p:cNvPr>
          <p:cNvGrpSpPr>
            <a:grpSpLocks noChangeAspect="1"/>
          </p:cNvGrpSpPr>
          <p:nvPr/>
        </p:nvGrpSpPr>
        <p:grpSpPr>
          <a:xfrm>
            <a:off x="457200" y="6400800"/>
            <a:ext cx="487418" cy="274320"/>
            <a:chOff x="8442646" y="6356350"/>
            <a:chExt cx="482609" cy="274320"/>
          </a:xfrm>
        </p:grpSpPr>
        <p:pic>
          <p:nvPicPr>
            <p:cNvPr id="11" name="Picture 10" descr="iacs.png">
              <a:extLst>
                <a:ext uri="{FF2B5EF4-FFF2-40B4-BE49-F238E27FC236}">
                  <a16:creationId xmlns:a16="http://schemas.microsoft.com/office/drawing/2014/main" id="{863225A8-F6AD-6B4C-9FA2-E46AB25801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a:extLst>
                <a:ext uri="{FF2B5EF4-FFF2-40B4-BE49-F238E27FC236}">
                  <a16:creationId xmlns:a16="http://schemas.microsoft.com/office/drawing/2014/main" id="{8BB7C2FA-7277-8D45-8C56-7C0C909DC8D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4" name="Picture 13">
            <a:extLst>
              <a:ext uri="{FF2B5EF4-FFF2-40B4-BE49-F238E27FC236}">
                <a16:creationId xmlns:a16="http://schemas.microsoft.com/office/drawing/2014/main" id="{184111EF-7787-2847-9FA8-9EDB5CCB9EA5}"/>
              </a:ext>
            </a:extLst>
          </p:cNvPr>
          <p:cNvPicPr>
            <a:picLocks noChangeAspect="1"/>
          </p:cNvPicPr>
          <p:nvPr/>
        </p:nvPicPr>
        <p:blipFill>
          <a:blip r:embed="rId5"/>
          <a:stretch>
            <a:fillRect/>
          </a:stretch>
        </p:blipFill>
        <p:spPr>
          <a:xfrm>
            <a:off x="3406544" y="216660"/>
            <a:ext cx="5378912" cy="3802651"/>
          </a:xfrm>
          <a:prstGeom prst="rect">
            <a:avLst/>
          </a:prstGeom>
        </p:spPr>
      </p:pic>
    </p:spTree>
    <p:extLst>
      <p:ext uri="{BB962C8B-B14F-4D97-AF65-F5344CB8AC3E}">
        <p14:creationId xmlns:p14="http://schemas.microsoft.com/office/powerpoint/2010/main" val="417248724"/>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EC77C-1FEA-B74A-AB54-A6F95215B8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C7B837-6FB1-CC47-953F-EF49EF2466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113499-17FA-7440-AAFB-D47C8EF03F4C}"/>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5" name="Footer Placeholder 4">
            <a:extLst>
              <a:ext uri="{FF2B5EF4-FFF2-40B4-BE49-F238E27FC236}">
                <a16:creationId xmlns:a16="http://schemas.microsoft.com/office/drawing/2014/main" id="{A2EE08D4-A468-8443-9702-B77B5132D5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8234F-3B54-5540-9E99-0E0BBDE7AB19}"/>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0045727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0566-4D60-3746-BBE4-091DFA59FF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6E72B3-6557-6442-8E6F-7366038A91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BD38F9-B51C-F741-8010-10DC5314BFE1}"/>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5" name="Footer Placeholder 4">
            <a:extLst>
              <a:ext uri="{FF2B5EF4-FFF2-40B4-BE49-F238E27FC236}">
                <a16:creationId xmlns:a16="http://schemas.microsoft.com/office/drawing/2014/main" id="{1D2F3997-360D-AD44-B0AA-AA8428323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64F16C-268D-B942-A85F-4292A2442494}"/>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8918518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2ACC2-D501-4842-9959-868A9A9245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6A82BE-E82E-3647-AD47-26E8610C60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DE1985-5366-E54F-8050-79B86591BA26}"/>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5" name="Footer Placeholder 4">
            <a:extLst>
              <a:ext uri="{FF2B5EF4-FFF2-40B4-BE49-F238E27FC236}">
                <a16:creationId xmlns:a16="http://schemas.microsoft.com/office/drawing/2014/main" id="{05EC7468-B795-0A42-8F79-6EE0AE228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672F06-40A8-9C49-9410-EBA2BD7770DC}"/>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15021947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4335-B797-BE4A-A73A-133CA0E06B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B9D9B-71AE-4E44-A42A-343927DBA2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49B71A-A65C-944D-B286-A16BCCE408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94DF61-8A66-3447-A0D8-80A0C9DEA878}"/>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6" name="Footer Placeholder 5">
            <a:extLst>
              <a:ext uri="{FF2B5EF4-FFF2-40B4-BE49-F238E27FC236}">
                <a16:creationId xmlns:a16="http://schemas.microsoft.com/office/drawing/2014/main" id="{46FF5B76-6500-464F-83B3-CA1FE9761D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2BD0D2-81A3-324E-B770-79EB7D408C10}"/>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5066390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7DCFB-493E-7642-9C6C-0D5643E66C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4EA9B-7F09-6B45-A4D7-E2FA7A3FB9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E8B8A4-D05B-8848-B5CB-11DB9371B8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F1E5FF-24CC-074B-B8C8-BDD6852C93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90FF85-4712-5348-A8D9-2DB82E96D3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74D7A0-2B9D-824B-9704-3AFA30791844}"/>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8" name="Footer Placeholder 7">
            <a:extLst>
              <a:ext uri="{FF2B5EF4-FFF2-40B4-BE49-F238E27FC236}">
                <a16:creationId xmlns:a16="http://schemas.microsoft.com/office/drawing/2014/main" id="{8D3C4C91-9514-6A4F-BB77-5D7A25140D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CBD34D-BA8A-5645-A271-73EFACB626FE}"/>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12626188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2F3A-DA9C-9C41-9629-6F62316839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DBA576-D01E-5741-9D86-0768EDBA7F97}"/>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4" name="Footer Placeholder 3">
            <a:extLst>
              <a:ext uri="{FF2B5EF4-FFF2-40B4-BE49-F238E27FC236}">
                <a16:creationId xmlns:a16="http://schemas.microsoft.com/office/drawing/2014/main" id="{D7EABE3A-C62B-3C4F-8AF7-BC77E51923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C5AC82-9650-5C41-BBCA-CD2C607D8D92}"/>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2311022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04B4B-9ACF-FC49-8D2A-8888E7CA8C94}"/>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3" name="Footer Placeholder 2">
            <a:extLst>
              <a:ext uri="{FF2B5EF4-FFF2-40B4-BE49-F238E27FC236}">
                <a16:creationId xmlns:a16="http://schemas.microsoft.com/office/drawing/2014/main" id="{BFE9E63F-25C0-1C45-AEB8-131C4328F0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6BEBC5-0EC5-4044-AFCF-FE76E01F4E55}"/>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6210076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500F-C121-A847-9A5D-D711176A35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D10196-B695-B04F-9811-9A0F257814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FD6A26-12CE-184C-B54A-7B73EFBDD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6882B9-DABB-1546-86A6-0E118479C070}"/>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6" name="Footer Placeholder 5">
            <a:extLst>
              <a:ext uri="{FF2B5EF4-FFF2-40B4-BE49-F238E27FC236}">
                <a16:creationId xmlns:a16="http://schemas.microsoft.com/office/drawing/2014/main" id="{30F80305-C529-FB42-8CD4-F57D5AFB67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DC9021-CCBA-2C40-A85D-393318265720}"/>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404620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377801" y="6331054"/>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t>‹#›</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extLst>
      <p:ext uri="{BB962C8B-B14F-4D97-AF65-F5344CB8AC3E}">
        <p14:creationId xmlns:p14="http://schemas.microsoft.com/office/powerpoint/2010/main" val="3590019520"/>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8732F-4E2F-7245-B474-C846EE5207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56AB96-31BB-9643-84AE-A11C1AB86D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A4B76D8-7CD2-F047-8747-F838FC6885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EC5473-FEFB-FC41-910E-65C8DFCCD393}"/>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6" name="Footer Placeholder 5">
            <a:extLst>
              <a:ext uri="{FF2B5EF4-FFF2-40B4-BE49-F238E27FC236}">
                <a16:creationId xmlns:a16="http://schemas.microsoft.com/office/drawing/2014/main" id="{D3685E0C-C688-EF43-B6E2-671D32B9E4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34F4B-78C6-0B48-BC21-1DE3B010DDB9}"/>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15686379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C969-3B8B-354F-BF07-AEDE5E380E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9EC110-35DA-8D4F-90A8-913090C78E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1BA700-A73D-DA45-9D9D-B29C1C864F21}"/>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5" name="Footer Placeholder 4">
            <a:extLst>
              <a:ext uri="{FF2B5EF4-FFF2-40B4-BE49-F238E27FC236}">
                <a16:creationId xmlns:a16="http://schemas.microsoft.com/office/drawing/2014/main" id="{E3FCE61E-6729-914E-8F90-E25C70EF26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6428F2-8D85-3041-86C4-1891F78A6DBB}"/>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3487051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353BC9-B48C-2145-9760-3749CCB154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054917-1FD7-BA46-BFB6-B92A6C3D71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FA37F-1432-3B48-92D2-5E8A0A1A0034}"/>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5" name="Footer Placeholder 4">
            <a:extLst>
              <a:ext uri="{FF2B5EF4-FFF2-40B4-BE49-F238E27FC236}">
                <a16:creationId xmlns:a16="http://schemas.microsoft.com/office/drawing/2014/main" id="{72BBC770-E0B4-2246-8189-8D4FFEDD76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11D7D-6B56-4A47-BA25-82B6B1129B15}"/>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16971130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EC77C-1FEA-B74A-AB54-A6F95215B8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C7B837-6FB1-CC47-953F-EF49EF2466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113499-17FA-7440-AAFB-D47C8EF03F4C}"/>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5" name="Footer Placeholder 4">
            <a:extLst>
              <a:ext uri="{FF2B5EF4-FFF2-40B4-BE49-F238E27FC236}">
                <a16:creationId xmlns:a16="http://schemas.microsoft.com/office/drawing/2014/main" id="{A2EE08D4-A468-8443-9702-B77B5132D5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8234F-3B54-5540-9E99-0E0BBDE7AB19}"/>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16028854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0566-4D60-3746-BBE4-091DFA59FF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6E72B3-6557-6442-8E6F-7366038A91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BD38F9-B51C-F741-8010-10DC5314BFE1}"/>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5" name="Footer Placeholder 4">
            <a:extLst>
              <a:ext uri="{FF2B5EF4-FFF2-40B4-BE49-F238E27FC236}">
                <a16:creationId xmlns:a16="http://schemas.microsoft.com/office/drawing/2014/main" id="{1D2F3997-360D-AD44-B0AA-AA8428323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64F16C-268D-B942-A85F-4292A2442494}"/>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10953145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2ACC2-D501-4842-9959-868A9A9245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6A82BE-E82E-3647-AD47-26E8610C60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DE1985-5366-E54F-8050-79B86591BA26}"/>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5" name="Footer Placeholder 4">
            <a:extLst>
              <a:ext uri="{FF2B5EF4-FFF2-40B4-BE49-F238E27FC236}">
                <a16:creationId xmlns:a16="http://schemas.microsoft.com/office/drawing/2014/main" id="{05EC7468-B795-0A42-8F79-6EE0AE228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672F06-40A8-9C49-9410-EBA2BD7770DC}"/>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4719499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4335-B797-BE4A-A73A-133CA0E06B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B9D9B-71AE-4E44-A42A-343927DBA2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49B71A-A65C-944D-B286-A16BCCE408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94DF61-8A66-3447-A0D8-80A0C9DEA878}"/>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6" name="Footer Placeholder 5">
            <a:extLst>
              <a:ext uri="{FF2B5EF4-FFF2-40B4-BE49-F238E27FC236}">
                <a16:creationId xmlns:a16="http://schemas.microsoft.com/office/drawing/2014/main" id="{46FF5B76-6500-464F-83B3-CA1FE9761D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2BD0D2-81A3-324E-B770-79EB7D408C10}"/>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41634751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7DCFB-493E-7642-9C6C-0D5643E66C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4EA9B-7F09-6B45-A4D7-E2FA7A3FB9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E8B8A4-D05B-8848-B5CB-11DB9371B8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F1E5FF-24CC-074B-B8C8-BDD6852C93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90FF85-4712-5348-A8D9-2DB82E96D3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74D7A0-2B9D-824B-9704-3AFA30791844}"/>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8" name="Footer Placeholder 7">
            <a:extLst>
              <a:ext uri="{FF2B5EF4-FFF2-40B4-BE49-F238E27FC236}">
                <a16:creationId xmlns:a16="http://schemas.microsoft.com/office/drawing/2014/main" id="{8D3C4C91-9514-6A4F-BB77-5D7A25140D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CBD34D-BA8A-5645-A271-73EFACB626FE}"/>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4162241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2F3A-DA9C-9C41-9629-6F62316839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DBA576-D01E-5741-9D86-0768EDBA7F97}"/>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4" name="Footer Placeholder 3">
            <a:extLst>
              <a:ext uri="{FF2B5EF4-FFF2-40B4-BE49-F238E27FC236}">
                <a16:creationId xmlns:a16="http://schemas.microsoft.com/office/drawing/2014/main" id="{D7EABE3A-C62B-3C4F-8AF7-BC77E51923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C5AC82-9650-5C41-BBCA-CD2C607D8D92}"/>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6985544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04B4B-9ACF-FC49-8D2A-8888E7CA8C94}"/>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3" name="Footer Placeholder 2">
            <a:extLst>
              <a:ext uri="{FF2B5EF4-FFF2-40B4-BE49-F238E27FC236}">
                <a16:creationId xmlns:a16="http://schemas.microsoft.com/office/drawing/2014/main" id="{BFE9E63F-25C0-1C45-AEB8-131C4328F0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6BEBC5-0EC5-4044-AFCF-FE76E01F4E55}"/>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26882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11" name="Slide Number Placeholder 5">
            <a:extLst>
              <a:ext uri="{FF2B5EF4-FFF2-40B4-BE49-F238E27FC236}">
                <a16:creationId xmlns:a16="http://schemas.microsoft.com/office/drawing/2014/main" id="{A3D7E68D-6A6A-F847-BB78-672BF1C0DB56}"/>
              </a:ext>
            </a:extLst>
          </p:cNvPr>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t>‹#›</a:t>
            </a:fld>
            <a:endParaRPr lang="en-US"/>
          </a:p>
        </p:txBody>
      </p:sp>
      <p:pic>
        <p:nvPicPr>
          <p:cNvPr id="12" name="Picture 11">
            <a:extLst>
              <a:ext uri="{FF2B5EF4-FFF2-40B4-BE49-F238E27FC236}">
                <a16:creationId xmlns:a16="http://schemas.microsoft.com/office/drawing/2014/main" id="{140CED47-077C-9C45-968F-8A989D28FE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ext uri="{BB962C8B-B14F-4D97-AF65-F5344CB8AC3E}">
        <p14:creationId xmlns:p14="http://schemas.microsoft.com/office/powerpoint/2010/main" val="3009012140"/>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500F-C121-A847-9A5D-D711176A35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D10196-B695-B04F-9811-9A0F257814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FD6A26-12CE-184C-B54A-7B73EFBDD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6882B9-DABB-1546-86A6-0E118479C070}"/>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6" name="Footer Placeholder 5">
            <a:extLst>
              <a:ext uri="{FF2B5EF4-FFF2-40B4-BE49-F238E27FC236}">
                <a16:creationId xmlns:a16="http://schemas.microsoft.com/office/drawing/2014/main" id="{30F80305-C529-FB42-8CD4-F57D5AFB67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DC9021-CCBA-2C40-A85D-393318265720}"/>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5458368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8732F-4E2F-7245-B474-C846EE5207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56AB96-31BB-9643-84AE-A11C1AB86D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A4B76D8-7CD2-F047-8747-F838FC6885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EC5473-FEFB-FC41-910E-65C8DFCCD393}"/>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6" name="Footer Placeholder 5">
            <a:extLst>
              <a:ext uri="{FF2B5EF4-FFF2-40B4-BE49-F238E27FC236}">
                <a16:creationId xmlns:a16="http://schemas.microsoft.com/office/drawing/2014/main" id="{D3685E0C-C688-EF43-B6E2-671D32B9E4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34F4B-78C6-0B48-BC21-1DE3B010DDB9}"/>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41821865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C969-3B8B-354F-BF07-AEDE5E380E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9EC110-35DA-8D4F-90A8-913090C78E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1BA700-A73D-DA45-9D9D-B29C1C864F21}"/>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5" name="Footer Placeholder 4">
            <a:extLst>
              <a:ext uri="{FF2B5EF4-FFF2-40B4-BE49-F238E27FC236}">
                <a16:creationId xmlns:a16="http://schemas.microsoft.com/office/drawing/2014/main" id="{E3FCE61E-6729-914E-8F90-E25C70EF26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6428F2-8D85-3041-86C4-1891F78A6DBB}"/>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0897821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353BC9-B48C-2145-9760-3749CCB154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054917-1FD7-BA46-BFB6-B92A6C3D71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FA37F-1432-3B48-92D2-5E8A0A1A0034}"/>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5" name="Footer Placeholder 4">
            <a:extLst>
              <a:ext uri="{FF2B5EF4-FFF2-40B4-BE49-F238E27FC236}">
                <a16:creationId xmlns:a16="http://schemas.microsoft.com/office/drawing/2014/main" id="{72BBC770-E0B4-2246-8189-8D4FFEDD76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11D7D-6B56-4A47-BA25-82B6B1129B15}"/>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1677568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EC77C-1FEA-B74A-AB54-A6F95215B8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C7B837-6FB1-CC47-953F-EF49EF2466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113499-17FA-7440-AAFB-D47C8EF03F4C}"/>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5" name="Footer Placeholder 4">
            <a:extLst>
              <a:ext uri="{FF2B5EF4-FFF2-40B4-BE49-F238E27FC236}">
                <a16:creationId xmlns:a16="http://schemas.microsoft.com/office/drawing/2014/main" id="{A2EE08D4-A468-8443-9702-B77B5132D5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8234F-3B54-5540-9E99-0E0BBDE7AB19}"/>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13714145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0566-4D60-3746-BBE4-091DFA59FF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6E72B3-6557-6442-8E6F-7366038A91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BD38F9-B51C-F741-8010-10DC5314BFE1}"/>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5" name="Footer Placeholder 4">
            <a:extLst>
              <a:ext uri="{FF2B5EF4-FFF2-40B4-BE49-F238E27FC236}">
                <a16:creationId xmlns:a16="http://schemas.microsoft.com/office/drawing/2014/main" id="{1D2F3997-360D-AD44-B0AA-AA8428323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64F16C-268D-B942-A85F-4292A2442494}"/>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8483844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2ACC2-D501-4842-9959-868A9A9245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6A82BE-E82E-3647-AD47-26E8610C60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DE1985-5366-E54F-8050-79B86591BA26}"/>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5" name="Footer Placeholder 4">
            <a:extLst>
              <a:ext uri="{FF2B5EF4-FFF2-40B4-BE49-F238E27FC236}">
                <a16:creationId xmlns:a16="http://schemas.microsoft.com/office/drawing/2014/main" id="{05EC7468-B795-0A42-8F79-6EE0AE228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672F06-40A8-9C49-9410-EBA2BD7770DC}"/>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9185537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4335-B797-BE4A-A73A-133CA0E06B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B9D9B-71AE-4E44-A42A-343927DBA2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49B71A-A65C-944D-B286-A16BCCE408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94DF61-8A66-3447-A0D8-80A0C9DEA878}"/>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6" name="Footer Placeholder 5">
            <a:extLst>
              <a:ext uri="{FF2B5EF4-FFF2-40B4-BE49-F238E27FC236}">
                <a16:creationId xmlns:a16="http://schemas.microsoft.com/office/drawing/2014/main" id="{46FF5B76-6500-464F-83B3-CA1FE9761D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2BD0D2-81A3-324E-B770-79EB7D408C10}"/>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6985599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7DCFB-493E-7642-9C6C-0D5643E66C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4EA9B-7F09-6B45-A4D7-E2FA7A3FB9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E8B8A4-D05B-8848-B5CB-11DB9371B8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F1E5FF-24CC-074B-B8C8-BDD6852C93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90FF85-4712-5348-A8D9-2DB82E96D3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74D7A0-2B9D-824B-9704-3AFA30791844}"/>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8" name="Footer Placeholder 7">
            <a:extLst>
              <a:ext uri="{FF2B5EF4-FFF2-40B4-BE49-F238E27FC236}">
                <a16:creationId xmlns:a16="http://schemas.microsoft.com/office/drawing/2014/main" id="{8D3C4C91-9514-6A4F-BB77-5D7A25140D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CBD34D-BA8A-5645-A271-73EFACB626FE}"/>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519637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2F3A-DA9C-9C41-9629-6F62316839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DBA576-D01E-5741-9D86-0768EDBA7F97}"/>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4" name="Footer Placeholder 3">
            <a:extLst>
              <a:ext uri="{FF2B5EF4-FFF2-40B4-BE49-F238E27FC236}">
                <a16:creationId xmlns:a16="http://schemas.microsoft.com/office/drawing/2014/main" id="{D7EABE3A-C62B-3C4F-8AF7-BC77E51923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C5AC82-9650-5C41-BBCA-CD2C607D8D92}"/>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087807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570258" y="6356353"/>
            <a:ext cx="2844800" cy="365125"/>
          </a:xfrm>
        </p:spPr>
        <p:txBody>
          <a:bodyPr/>
          <a:lstStyle/>
          <a:p>
            <a:fld id="{A13833A1-46C9-FB45-812F-A8AC7B5136EB}" type="slidenum">
              <a:rPr lang="en-US" smtClean="0"/>
              <a:t>‹#›</a:t>
            </a:fld>
            <a:endParaRPr lang="en-US"/>
          </a:p>
        </p:txBody>
      </p:sp>
      <p:pic>
        <p:nvPicPr>
          <p:cNvPr id="6" name="Picture 5">
            <a:extLst>
              <a:ext uri="{FF2B5EF4-FFF2-40B4-BE49-F238E27FC236}">
                <a16:creationId xmlns:a16="http://schemas.microsoft.com/office/drawing/2014/main" id="{CCD080FD-6FD6-FB48-9465-F50AD53F6C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ext uri="{BB962C8B-B14F-4D97-AF65-F5344CB8AC3E}">
        <p14:creationId xmlns:p14="http://schemas.microsoft.com/office/powerpoint/2010/main" val="24544399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04B4B-9ACF-FC49-8D2A-8888E7CA8C94}"/>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3" name="Footer Placeholder 2">
            <a:extLst>
              <a:ext uri="{FF2B5EF4-FFF2-40B4-BE49-F238E27FC236}">
                <a16:creationId xmlns:a16="http://schemas.microsoft.com/office/drawing/2014/main" id="{BFE9E63F-25C0-1C45-AEB8-131C4328F0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6BEBC5-0EC5-4044-AFCF-FE76E01F4E55}"/>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41609622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500F-C121-A847-9A5D-D711176A35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D10196-B695-B04F-9811-9A0F257814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FD6A26-12CE-184C-B54A-7B73EFBDD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6882B9-DABB-1546-86A6-0E118479C070}"/>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6" name="Footer Placeholder 5">
            <a:extLst>
              <a:ext uri="{FF2B5EF4-FFF2-40B4-BE49-F238E27FC236}">
                <a16:creationId xmlns:a16="http://schemas.microsoft.com/office/drawing/2014/main" id="{30F80305-C529-FB42-8CD4-F57D5AFB67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DC9021-CCBA-2C40-A85D-393318265720}"/>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41381136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8732F-4E2F-7245-B474-C846EE5207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56AB96-31BB-9643-84AE-A11C1AB86D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A4B76D8-7CD2-F047-8747-F838FC6885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EC5473-FEFB-FC41-910E-65C8DFCCD393}"/>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6" name="Footer Placeholder 5">
            <a:extLst>
              <a:ext uri="{FF2B5EF4-FFF2-40B4-BE49-F238E27FC236}">
                <a16:creationId xmlns:a16="http://schemas.microsoft.com/office/drawing/2014/main" id="{D3685E0C-C688-EF43-B6E2-671D32B9E4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34F4B-78C6-0B48-BC21-1DE3B010DDB9}"/>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0562555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C969-3B8B-354F-BF07-AEDE5E380E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9EC110-35DA-8D4F-90A8-913090C78E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1BA700-A73D-DA45-9D9D-B29C1C864F21}"/>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5" name="Footer Placeholder 4">
            <a:extLst>
              <a:ext uri="{FF2B5EF4-FFF2-40B4-BE49-F238E27FC236}">
                <a16:creationId xmlns:a16="http://schemas.microsoft.com/office/drawing/2014/main" id="{E3FCE61E-6729-914E-8F90-E25C70EF26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6428F2-8D85-3041-86C4-1891F78A6DBB}"/>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2241565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353BC9-B48C-2145-9760-3749CCB154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054917-1FD7-BA46-BFB6-B92A6C3D71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FA37F-1432-3B48-92D2-5E8A0A1A0034}"/>
              </a:ext>
            </a:extLst>
          </p:cNvPr>
          <p:cNvSpPr>
            <a:spLocks noGrp="1"/>
          </p:cNvSpPr>
          <p:nvPr>
            <p:ph type="dt" sz="half" idx="10"/>
          </p:nvPr>
        </p:nvSpPr>
        <p:spPr/>
        <p:txBody>
          <a:bodyPr/>
          <a:lstStyle/>
          <a:p>
            <a:fld id="{CA284498-B2D2-9E4D-8FCA-14244C42AB3F}" type="datetimeFigureOut">
              <a:rPr lang="en-US" smtClean="0"/>
              <a:t>9/15/20</a:t>
            </a:fld>
            <a:endParaRPr lang="en-US"/>
          </a:p>
        </p:txBody>
      </p:sp>
      <p:sp>
        <p:nvSpPr>
          <p:cNvPr id="5" name="Footer Placeholder 4">
            <a:extLst>
              <a:ext uri="{FF2B5EF4-FFF2-40B4-BE49-F238E27FC236}">
                <a16:creationId xmlns:a16="http://schemas.microsoft.com/office/drawing/2014/main" id="{72BBC770-E0B4-2246-8189-8D4FFEDD76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11D7D-6B56-4A47-BA25-82B6B1129B15}"/>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256832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Exercis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A22DB-FEE8-2E4A-8B65-7798D0AB4AF5}"/>
              </a:ext>
            </a:extLst>
          </p:cNvPr>
          <p:cNvSpPr>
            <a:spLocks noGrp="1"/>
          </p:cNvSpPr>
          <p:nvPr>
            <p:ph type="title" hasCustomPrompt="1"/>
          </p:nvPr>
        </p:nvSpPr>
        <p:spPr>
          <a:xfrm>
            <a:off x="838200" y="4474792"/>
            <a:ext cx="10515600" cy="737136"/>
          </a:xfrm>
          <a:prstGeom prst="rect">
            <a:avLst/>
          </a:prstGeom>
        </p:spPr>
        <p:txBody>
          <a:bodyPr/>
          <a:lstStyle/>
          <a:p>
            <a:r>
              <a:rPr lang="en-US" dirty="0"/>
              <a:t>URL</a:t>
            </a:r>
          </a:p>
        </p:txBody>
      </p:sp>
      <p:sp>
        <p:nvSpPr>
          <p:cNvPr id="3" name="Date Placeholder 2">
            <a:extLst>
              <a:ext uri="{FF2B5EF4-FFF2-40B4-BE49-F238E27FC236}">
                <a16:creationId xmlns:a16="http://schemas.microsoft.com/office/drawing/2014/main" id="{79D7E88B-573E-3C44-ABF1-1BB6D8E1B00A}"/>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1425817-4A14-AE4C-935C-34251C0CF1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322AAE-88F2-094B-BD24-7A4E24AB3AC9}"/>
              </a:ext>
            </a:extLst>
          </p:cNvPr>
          <p:cNvSpPr>
            <a:spLocks noGrp="1"/>
          </p:cNvSpPr>
          <p:nvPr>
            <p:ph type="sldNum" sz="quarter" idx="12"/>
          </p:nvPr>
        </p:nvSpPr>
        <p:spPr/>
        <p:txBody>
          <a:bodyPr/>
          <a:lstStyle/>
          <a:p>
            <a:fld id="{81B7CCDB-6D39-0547-B7B3-C80E39D6513A}" type="slidenum">
              <a:rPr lang="en-US" smtClean="0"/>
              <a:t>‹#›</a:t>
            </a:fld>
            <a:endParaRPr lang="en-US"/>
          </a:p>
        </p:txBody>
      </p:sp>
      <p:pic>
        <p:nvPicPr>
          <p:cNvPr id="14" name="Picture 13">
            <a:extLst>
              <a:ext uri="{FF2B5EF4-FFF2-40B4-BE49-F238E27FC236}">
                <a16:creationId xmlns:a16="http://schemas.microsoft.com/office/drawing/2014/main" id="{184111EF-7787-2847-9FA8-9EDB5CCB9EA5}"/>
              </a:ext>
            </a:extLst>
          </p:cNvPr>
          <p:cNvPicPr>
            <a:picLocks noChangeAspect="1"/>
          </p:cNvPicPr>
          <p:nvPr/>
        </p:nvPicPr>
        <p:blipFill>
          <a:blip r:embed="rId2"/>
          <a:stretch>
            <a:fillRect/>
          </a:stretch>
        </p:blipFill>
        <p:spPr>
          <a:xfrm>
            <a:off x="3406544" y="216660"/>
            <a:ext cx="5378912" cy="3802651"/>
          </a:xfrm>
          <a:prstGeom prst="rect">
            <a:avLst/>
          </a:prstGeom>
        </p:spPr>
      </p:pic>
      <p:pic>
        <p:nvPicPr>
          <p:cNvPr id="13" name="Picture 12">
            <a:extLst>
              <a:ext uri="{FF2B5EF4-FFF2-40B4-BE49-F238E27FC236}">
                <a16:creationId xmlns:a16="http://schemas.microsoft.com/office/drawing/2014/main" id="{9A0540F8-3F73-9949-BF90-35B38B5717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82400" y="6245990"/>
            <a:ext cx="475488" cy="475488"/>
          </a:xfrm>
          <a:prstGeom prst="rect">
            <a:avLst/>
          </a:prstGeom>
        </p:spPr>
      </p:pic>
    </p:spTree>
    <p:extLst>
      <p:ext uri="{BB962C8B-B14F-4D97-AF65-F5344CB8AC3E}">
        <p14:creationId xmlns:p14="http://schemas.microsoft.com/office/powerpoint/2010/main" val="177758772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ext uri="{BB962C8B-B14F-4D97-AF65-F5344CB8AC3E}">
        <p14:creationId xmlns:p14="http://schemas.microsoft.com/office/powerpoint/2010/main" val="44766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spTree>
    <p:extLst>
      <p:ext uri="{BB962C8B-B14F-4D97-AF65-F5344CB8AC3E}">
        <p14:creationId xmlns:p14="http://schemas.microsoft.com/office/powerpoint/2010/main" val="3307628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1270157690"/>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6" Type="http://schemas.openxmlformats.org/officeDocument/2006/relationships/theme" Target="../theme/theme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3338355850"/>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22" r:id="rId4"/>
    <p:sldLayoutId id="2147484023" r:id="rId5"/>
    <p:sldLayoutId id="2147484029" r:id="rId6"/>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2144167794"/>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196E9-7CFC-2449-8391-18985A1FB6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B958CA-9C8B-E64B-B28C-4318903659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1DEEE0-84AF-1C42-B44F-480311E19D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284498-B2D2-9E4D-8FCA-14244C42AB3F}" type="datetimeFigureOut">
              <a:rPr lang="en-US" smtClean="0"/>
              <a:t>9/15/20</a:t>
            </a:fld>
            <a:endParaRPr lang="en-US"/>
          </a:p>
        </p:txBody>
      </p:sp>
      <p:sp>
        <p:nvSpPr>
          <p:cNvPr id="5" name="Footer Placeholder 4">
            <a:extLst>
              <a:ext uri="{FF2B5EF4-FFF2-40B4-BE49-F238E27FC236}">
                <a16:creationId xmlns:a16="http://schemas.microsoft.com/office/drawing/2014/main" id="{178C0D4E-4A4E-A34B-8D86-E4540EAA7B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EEA437-8A49-6845-94B2-A5F5008B35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436ED-10AB-5347-84C7-62D5F29D810F}" type="slidenum">
              <a:rPr lang="en-US" smtClean="0"/>
              <a:t>‹#›</a:t>
            </a:fld>
            <a:endParaRPr lang="en-US"/>
          </a:p>
        </p:txBody>
      </p:sp>
    </p:spTree>
    <p:extLst>
      <p:ext uri="{BB962C8B-B14F-4D97-AF65-F5344CB8AC3E}">
        <p14:creationId xmlns:p14="http://schemas.microsoft.com/office/powerpoint/2010/main" val="3161931326"/>
      </p:ext>
    </p:extLst>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 id="2147484056" r:id="rId10"/>
    <p:sldLayoutId id="21474840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196E9-7CFC-2449-8391-18985A1FB6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B958CA-9C8B-E64B-B28C-4318903659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1DEEE0-84AF-1C42-B44F-480311E19D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284498-B2D2-9E4D-8FCA-14244C42AB3F}" type="datetimeFigureOut">
              <a:rPr lang="en-US" smtClean="0"/>
              <a:t>9/15/20</a:t>
            </a:fld>
            <a:endParaRPr lang="en-US"/>
          </a:p>
        </p:txBody>
      </p:sp>
      <p:sp>
        <p:nvSpPr>
          <p:cNvPr id="5" name="Footer Placeholder 4">
            <a:extLst>
              <a:ext uri="{FF2B5EF4-FFF2-40B4-BE49-F238E27FC236}">
                <a16:creationId xmlns:a16="http://schemas.microsoft.com/office/drawing/2014/main" id="{178C0D4E-4A4E-A34B-8D86-E4540EAA7B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EEA437-8A49-6845-94B2-A5F5008B35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436ED-10AB-5347-84C7-62D5F29D810F}" type="slidenum">
              <a:rPr lang="en-US" smtClean="0"/>
              <a:t>‹#›</a:t>
            </a:fld>
            <a:endParaRPr lang="en-US"/>
          </a:p>
        </p:txBody>
      </p:sp>
    </p:spTree>
    <p:extLst>
      <p:ext uri="{BB962C8B-B14F-4D97-AF65-F5344CB8AC3E}">
        <p14:creationId xmlns:p14="http://schemas.microsoft.com/office/powerpoint/2010/main" val="1065570134"/>
      </p:ext>
    </p:extLst>
  </p:cSld>
  <p:clrMap bg1="lt1" tx1="dk1" bg2="lt2" tx2="dk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196E9-7CFC-2449-8391-18985A1FB6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B958CA-9C8B-E64B-B28C-4318903659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1DEEE0-84AF-1C42-B44F-480311E19D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284498-B2D2-9E4D-8FCA-14244C42AB3F}" type="datetimeFigureOut">
              <a:rPr lang="en-US" smtClean="0"/>
              <a:t>9/15/20</a:t>
            </a:fld>
            <a:endParaRPr lang="en-US"/>
          </a:p>
        </p:txBody>
      </p:sp>
      <p:sp>
        <p:nvSpPr>
          <p:cNvPr id="5" name="Footer Placeholder 4">
            <a:extLst>
              <a:ext uri="{FF2B5EF4-FFF2-40B4-BE49-F238E27FC236}">
                <a16:creationId xmlns:a16="http://schemas.microsoft.com/office/drawing/2014/main" id="{178C0D4E-4A4E-A34B-8D86-E4540EAA7B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EEA437-8A49-6845-94B2-A5F5008B35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436ED-10AB-5347-84C7-62D5F29D810F}" type="slidenum">
              <a:rPr lang="en-US" smtClean="0"/>
              <a:t>‹#›</a:t>
            </a:fld>
            <a:endParaRPr lang="en-US"/>
          </a:p>
        </p:txBody>
      </p:sp>
    </p:spTree>
    <p:extLst>
      <p:ext uri="{BB962C8B-B14F-4D97-AF65-F5344CB8AC3E}">
        <p14:creationId xmlns:p14="http://schemas.microsoft.com/office/powerpoint/2010/main" val="4117378043"/>
      </p:ext>
    </p:extLst>
  </p:cSld>
  <p:clrMap bg1="lt1" tx1="dk1" bg2="lt2" tx2="dk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3.emf"/></Relationships>
</file>

<file path=ppt/slides/_rels/slide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26.tiff"/><Relationship Id="rId4" Type="http://schemas.openxmlformats.org/officeDocument/2006/relationships/image" Target="../media/image25.tiff"/></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 Id="rId4" Type="http://schemas.openxmlformats.org/officeDocument/2006/relationships/image" Target="../media/image590.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3.png"/><Relationship Id="rId1" Type="http://schemas.openxmlformats.org/officeDocument/2006/relationships/slideLayout" Target="../slideLayouts/slideLayout9.xml"/><Relationship Id="rId4" Type="http://schemas.openxmlformats.org/officeDocument/2006/relationships/image" Target="../media/image5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10.emf"/><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8.xml"/><Relationship Id="rId4" Type="http://schemas.openxmlformats.org/officeDocument/2006/relationships/image" Target="../media/image40.emf"/></Relationships>
</file>

<file path=ppt/slides/_rels/slide3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340.png"/><Relationship Id="rId7" Type="http://schemas.openxmlformats.org/officeDocument/2006/relationships/image" Target="../media/image380.png"/><Relationship Id="rId2" Type="http://schemas.openxmlformats.org/officeDocument/2006/relationships/image" Target="../media/image80.png"/><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6.emf"/><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b="1" dirty="0"/>
              <a:t>Multi, Poly Regression and Model Selection</a:t>
            </a:r>
            <a:br>
              <a:rPr lang="en-US" dirty="0"/>
            </a:br>
            <a:r>
              <a:rPr lang="en-US" dirty="0"/>
              <a:t>Part B: Multi-regression</a:t>
            </a:r>
            <a:br>
              <a:rPr lang="en-US" dirty="0"/>
            </a:br>
            <a:endParaRPr lang="en-US" dirty="0"/>
          </a:p>
        </p:txBody>
      </p:sp>
    </p:spTree>
    <p:extLst>
      <p:ext uri="{BB962C8B-B14F-4D97-AF65-F5344CB8AC3E}">
        <p14:creationId xmlns:p14="http://schemas.microsoft.com/office/powerpoint/2010/main" val="1889992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10" name="Content Placeholder 2"/>
          <p:cNvSpPr>
            <a:spLocks noGrp="1"/>
          </p:cNvSpPr>
          <p:nvPr>
            <p:ph idx="1"/>
          </p:nvPr>
        </p:nvSpPr>
        <p:spPr>
          <a:xfrm>
            <a:off x="880084" y="1028399"/>
            <a:ext cx="4004344" cy="500917"/>
          </a:xfrm>
        </p:spPr>
        <p:txBody>
          <a:bodyPr/>
          <a:lstStyle/>
          <a:p>
            <a:r>
              <a:rPr lang="en-US" sz="2400" b="1" dirty="0"/>
              <a:t>Three individual models</a:t>
            </a:r>
          </a:p>
        </p:txBody>
      </p:sp>
      <p:sp>
        <p:nvSpPr>
          <p:cNvPr id="4" name="Slide Number Placeholder 3"/>
          <p:cNvSpPr>
            <a:spLocks noGrp="1"/>
          </p:cNvSpPr>
          <p:nvPr>
            <p:ph type="sldNum" sz="quarter" idx="12"/>
          </p:nvPr>
        </p:nvSpPr>
        <p:spPr/>
        <p:txBody>
          <a:bodyPr/>
          <a:lstStyle/>
          <a:p>
            <a:fld id="{81B7CCDB-6D39-0547-B7B3-C80E39D6513A}" type="slidenum">
              <a:rPr lang="en-US" smtClean="0"/>
              <a:t>9</a:t>
            </a:fld>
            <a:endParaRPr lang="en-US"/>
          </a:p>
        </p:txBody>
      </p:sp>
      <p:graphicFrame>
        <p:nvGraphicFramePr>
          <p:cNvPr id="5" name="Table 4"/>
          <p:cNvGraphicFramePr>
            <a:graphicFrameLocks noGrp="1"/>
          </p:cNvGraphicFramePr>
          <p:nvPr/>
        </p:nvGraphicFramePr>
        <p:xfrm>
          <a:off x="172585" y="4846877"/>
          <a:ext cx="5518531" cy="1195338"/>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val="20000"/>
                    </a:ext>
                  </a:extLst>
                </a:gridCol>
                <a:gridCol w="916115">
                  <a:extLst>
                    <a:ext uri="{9D8B030D-6E8A-4147-A177-3AD203B41FA5}">
                      <a16:colId xmlns:a16="http://schemas.microsoft.com/office/drawing/2014/main" val="20001"/>
                    </a:ext>
                  </a:extLst>
                </a:gridCol>
                <a:gridCol w="871855">
                  <a:extLst>
                    <a:ext uri="{9D8B030D-6E8A-4147-A177-3AD203B41FA5}">
                      <a16:colId xmlns:a16="http://schemas.microsoft.com/office/drawing/2014/main" val="20002"/>
                    </a:ext>
                  </a:extLst>
                </a:gridCol>
                <a:gridCol w="1171893">
                  <a:extLst>
                    <a:ext uri="{9D8B030D-6E8A-4147-A177-3AD203B41FA5}">
                      <a16:colId xmlns:a16="http://schemas.microsoft.com/office/drawing/2014/main" val="20003"/>
                    </a:ext>
                  </a:extLst>
                </a:gridCol>
                <a:gridCol w="871855">
                  <a:extLst>
                    <a:ext uri="{9D8B030D-6E8A-4147-A177-3AD203B41FA5}">
                      <a16:colId xmlns:a16="http://schemas.microsoft.com/office/drawing/2014/main" val="20004"/>
                    </a:ext>
                  </a:extLst>
                </a:gridCol>
                <a:gridCol w="930845">
                  <a:extLst>
                    <a:ext uri="{9D8B030D-6E8A-4147-A177-3AD203B41FA5}">
                      <a16:colId xmlns:a16="http://schemas.microsoft.com/office/drawing/2014/main" val="20005"/>
                    </a:ext>
                  </a:extLst>
                </a:gridCol>
              </a:tblGrid>
              <a:tr h="438562">
                <a:tc>
                  <a:txBody>
                    <a:bodyPr/>
                    <a:lstStyle/>
                    <a:p>
                      <a:r>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extLst>
                  <a:ext uri="{0D108BD9-81ED-4DB2-BD59-A6C34878D82A}">
                    <a16:rowId xmlns:a16="http://schemas.microsoft.com/office/drawing/2014/main" val="10000"/>
                  </a:ext>
                </a:extLst>
              </a:tr>
              <a:tr h="369476">
                <a:tc>
                  <a:txBody>
                    <a:bodyPr/>
                    <a:lstStyle/>
                    <a:p>
                      <a:r>
                        <a:rPr dirty="0"/>
                        <a:t>11.5</a:t>
                      </a:r>
                      <a:r>
                        <a:rPr lang="en-US" dirty="0"/>
                        <a:t>5</a:t>
                      </a:r>
                      <a:endParaRPr dirty="0"/>
                    </a:p>
                  </a:txBody>
                  <a:tcPr/>
                </a:tc>
                <a:tc>
                  <a:txBody>
                    <a:bodyPr/>
                    <a:lstStyle/>
                    <a:p>
                      <a:r>
                        <a:rPr dirty="0"/>
                        <a:t>0.576</a:t>
                      </a:r>
                    </a:p>
                  </a:txBody>
                  <a:tcPr/>
                </a:tc>
                <a:tc>
                  <a:txBody>
                    <a:bodyPr/>
                    <a:lstStyle/>
                    <a:p>
                      <a:r>
                        <a:rPr dirty="0"/>
                        <a:t>20.036</a:t>
                      </a:r>
                    </a:p>
                  </a:txBody>
                  <a:tcPr/>
                </a:tc>
                <a:tc>
                  <a:txBody>
                    <a:bodyPr/>
                    <a:lstStyle/>
                    <a:p>
                      <a:r>
                        <a:rPr dirty="0"/>
                        <a:t>1.628e-49</a:t>
                      </a:r>
                    </a:p>
                  </a:txBody>
                  <a:tcPr/>
                </a:tc>
                <a:tc>
                  <a:txBody>
                    <a:bodyPr/>
                    <a:lstStyle/>
                    <a:p>
                      <a:r>
                        <a:rPr dirty="0"/>
                        <a:t>10.414</a:t>
                      </a:r>
                    </a:p>
                  </a:txBody>
                  <a:tcPr/>
                </a:tc>
                <a:tc>
                  <a:txBody>
                    <a:bodyPr/>
                    <a:lstStyle/>
                    <a:p>
                      <a:r>
                        <a:rPr dirty="0"/>
                        <a:t>12.688</a:t>
                      </a:r>
                    </a:p>
                  </a:txBody>
                  <a:tcPr/>
                </a:tc>
                <a:extLst>
                  <a:ext uri="{0D108BD9-81ED-4DB2-BD59-A6C34878D82A}">
                    <a16:rowId xmlns:a16="http://schemas.microsoft.com/office/drawing/2014/main" val="10001"/>
                  </a:ext>
                </a:extLst>
              </a:tr>
              <a:tr h="387300">
                <a:tc>
                  <a:txBody>
                    <a:bodyPr/>
                    <a:lstStyle/>
                    <a:p>
                      <a:r>
                        <a:rPr dirty="0"/>
                        <a:t>0.074</a:t>
                      </a:r>
                    </a:p>
                  </a:txBody>
                  <a:tcPr>
                    <a:solidFill>
                      <a:schemeClr val="accent3">
                        <a:lumMod val="40000"/>
                        <a:lumOff val="60000"/>
                      </a:schemeClr>
                    </a:solidFill>
                  </a:tcPr>
                </a:tc>
                <a:tc>
                  <a:txBody>
                    <a:bodyPr/>
                    <a:lstStyle/>
                    <a:p>
                      <a:r>
                        <a:rPr dirty="0"/>
                        <a:t>0.014</a:t>
                      </a:r>
                    </a:p>
                  </a:txBody>
                  <a:tcPr>
                    <a:solidFill>
                      <a:schemeClr val="accent3">
                        <a:lumMod val="40000"/>
                        <a:lumOff val="60000"/>
                      </a:schemeClr>
                    </a:solidFill>
                  </a:tcPr>
                </a:tc>
                <a:tc>
                  <a:txBody>
                    <a:bodyPr/>
                    <a:lstStyle/>
                    <a:p>
                      <a:r>
                        <a:rPr dirty="0"/>
                        <a:t>5.134</a:t>
                      </a:r>
                    </a:p>
                  </a:txBody>
                  <a:tcPr>
                    <a:solidFill>
                      <a:schemeClr val="accent3">
                        <a:lumMod val="40000"/>
                        <a:lumOff val="60000"/>
                      </a:schemeClr>
                    </a:solidFill>
                  </a:tcPr>
                </a:tc>
                <a:tc>
                  <a:txBody>
                    <a:bodyPr/>
                    <a:lstStyle/>
                    <a:p>
                      <a:r>
                        <a:rPr dirty="0"/>
                        <a:t>6.734e-07</a:t>
                      </a:r>
                    </a:p>
                  </a:txBody>
                  <a:tcPr>
                    <a:solidFill>
                      <a:schemeClr val="accent3">
                        <a:lumMod val="40000"/>
                        <a:lumOff val="60000"/>
                      </a:schemeClr>
                    </a:solidFill>
                  </a:tcPr>
                </a:tc>
                <a:tc>
                  <a:txBody>
                    <a:bodyPr/>
                    <a:lstStyle/>
                    <a:p>
                      <a:r>
                        <a:rPr dirty="0"/>
                        <a:t>0.0456</a:t>
                      </a:r>
                    </a:p>
                  </a:txBody>
                  <a:tcPr>
                    <a:solidFill>
                      <a:schemeClr val="accent3">
                        <a:lumMod val="40000"/>
                        <a:lumOff val="60000"/>
                      </a:schemeClr>
                    </a:solidFill>
                  </a:tcPr>
                </a:tc>
                <a:tc>
                  <a:txBody>
                    <a:bodyPr/>
                    <a:lstStyle/>
                    <a:p>
                      <a:r>
                        <a:rPr dirty="0"/>
                        <a:t>0.102</a:t>
                      </a:r>
                    </a:p>
                  </a:txBody>
                  <a:tcPr>
                    <a:solidFill>
                      <a:schemeClr val="accent3">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nvGraphicFramePr>
        <p:xfrm>
          <a:off x="182578" y="1792621"/>
          <a:ext cx="5399356" cy="1127305"/>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val="20000"/>
                    </a:ext>
                  </a:extLst>
                </a:gridCol>
                <a:gridCol w="950558">
                  <a:extLst>
                    <a:ext uri="{9D8B030D-6E8A-4147-A177-3AD203B41FA5}">
                      <a16:colId xmlns:a16="http://schemas.microsoft.com/office/drawing/2014/main" val="20001"/>
                    </a:ext>
                  </a:extLst>
                </a:gridCol>
                <a:gridCol w="871855">
                  <a:extLst>
                    <a:ext uri="{9D8B030D-6E8A-4147-A177-3AD203B41FA5}">
                      <a16:colId xmlns:a16="http://schemas.microsoft.com/office/drawing/2014/main" val="20002"/>
                    </a:ext>
                  </a:extLst>
                </a:gridCol>
                <a:gridCol w="1200000">
                  <a:extLst>
                    <a:ext uri="{9D8B030D-6E8A-4147-A177-3AD203B41FA5}">
                      <a16:colId xmlns:a16="http://schemas.microsoft.com/office/drawing/2014/main" val="20003"/>
                    </a:ext>
                  </a:extLst>
                </a:gridCol>
                <a:gridCol w="833755">
                  <a:extLst>
                    <a:ext uri="{9D8B030D-6E8A-4147-A177-3AD203B41FA5}">
                      <a16:colId xmlns:a16="http://schemas.microsoft.com/office/drawing/2014/main" val="20004"/>
                    </a:ext>
                  </a:extLst>
                </a:gridCol>
                <a:gridCol w="787220">
                  <a:extLst>
                    <a:ext uri="{9D8B030D-6E8A-4147-A177-3AD203B41FA5}">
                      <a16:colId xmlns:a16="http://schemas.microsoft.com/office/drawing/2014/main" val="20005"/>
                    </a:ext>
                  </a:extLst>
                </a:gridCol>
              </a:tblGrid>
              <a:tr h="0">
                <a:tc>
                  <a:txBody>
                    <a:bodyPr/>
                    <a:lstStyle/>
                    <a:p>
                      <a:r>
                        <a:t>Coef.</a:t>
                      </a:r>
                    </a:p>
                  </a:txBody>
                  <a:tcPr/>
                </a:tc>
                <a:tc>
                  <a:txBody>
                    <a:bodyPr/>
                    <a:lstStyle/>
                    <a:p>
                      <a:r>
                        <a:t>Std.Err.</a:t>
                      </a:r>
                    </a:p>
                  </a:txBody>
                  <a:tcPr/>
                </a:tc>
                <a:tc>
                  <a:txBody>
                    <a:bodyPr/>
                    <a:lstStyle/>
                    <a:p>
                      <a:r>
                        <a:rPr dirty="0"/>
                        <a:t>t</a:t>
                      </a:r>
                    </a:p>
                  </a:txBody>
                  <a:tcPr/>
                </a:tc>
                <a:tc>
                  <a:txBody>
                    <a:bodyPr/>
                    <a:lstStyle/>
                    <a:p>
                      <a:r>
                        <a:rPr dirty="0"/>
                        <a:t>P&gt;|t|</a:t>
                      </a:r>
                    </a:p>
                  </a:txBody>
                  <a:tcPr/>
                </a:tc>
                <a:tc>
                  <a:txBody>
                    <a:bodyPr/>
                    <a:lstStyle/>
                    <a:p>
                      <a:r>
                        <a:rPr dirty="0"/>
                        <a:t>[0.025</a:t>
                      </a:r>
                    </a:p>
                  </a:txBody>
                  <a:tcPr/>
                </a:tc>
                <a:tc>
                  <a:txBody>
                    <a:bodyPr/>
                    <a:lstStyle/>
                    <a:p>
                      <a:r>
                        <a:t>0.975]</a:t>
                      </a:r>
                    </a:p>
                  </a:txBody>
                  <a:tcPr/>
                </a:tc>
                <a:extLst>
                  <a:ext uri="{0D108BD9-81ED-4DB2-BD59-A6C34878D82A}">
                    <a16:rowId xmlns:a16="http://schemas.microsoft.com/office/drawing/2014/main" val="10000"/>
                  </a:ext>
                </a:extLst>
              </a:tr>
              <a:tr h="395785">
                <a:tc>
                  <a:txBody>
                    <a:bodyPr/>
                    <a:lstStyle/>
                    <a:p>
                      <a:r>
                        <a:rPr dirty="0"/>
                        <a:t>6.679</a:t>
                      </a:r>
                    </a:p>
                  </a:txBody>
                  <a:tcPr/>
                </a:tc>
                <a:tc>
                  <a:txBody>
                    <a:bodyPr/>
                    <a:lstStyle/>
                    <a:p>
                      <a:r>
                        <a:rPr dirty="0"/>
                        <a:t>0.478</a:t>
                      </a:r>
                    </a:p>
                  </a:txBody>
                  <a:tcPr/>
                </a:tc>
                <a:tc>
                  <a:txBody>
                    <a:bodyPr/>
                    <a:lstStyle/>
                    <a:p>
                      <a:r>
                        <a:rPr dirty="0"/>
                        <a:t>13.957</a:t>
                      </a:r>
                    </a:p>
                  </a:txBody>
                  <a:tcPr/>
                </a:tc>
                <a:tc>
                  <a:txBody>
                    <a:bodyPr/>
                    <a:lstStyle/>
                    <a:p>
                      <a:r>
                        <a:rPr dirty="0"/>
                        <a:t>2.804e-31</a:t>
                      </a:r>
                    </a:p>
                  </a:txBody>
                  <a:tcPr/>
                </a:tc>
                <a:tc>
                  <a:txBody>
                    <a:bodyPr/>
                    <a:lstStyle/>
                    <a:p>
                      <a:r>
                        <a:rPr dirty="0"/>
                        <a:t>5.735</a:t>
                      </a:r>
                    </a:p>
                  </a:txBody>
                  <a:tcPr/>
                </a:tc>
                <a:tc>
                  <a:txBody>
                    <a:bodyPr/>
                    <a:lstStyle/>
                    <a:p>
                      <a:r>
                        <a:rPr dirty="0"/>
                        <a:t>7.622</a:t>
                      </a:r>
                    </a:p>
                  </a:txBody>
                  <a:tcPr/>
                </a:tc>
                <a:extLst>
                  <a:ext uri="{0D108BD9-81ED-4DB2-BD59-A6C34878D82A}">
                    <a16:rowId xmlns:a16="http://schemas.microsoft.com/office/drawing/2014/main" val="10001"/>
                  </a:ext>
                </a:extLst>
              </a:tr>
              <a:tr h="351733">
                <a:tc>
                  <a:txBody>
                    <a:bodyPr/>
                    <a:lstStyle/>
                    <a:p>
                      <a:r>
                        <a:rPr dirty="0"/>
                        <a:t>0.048</a:t>
                      </a:r>
                    </a:p>
                  </a:txBody>
                  <a:tcPr>
                    <a:solidFill>
                      <a:schemeClr val="accent1">
                        <a:lumMod val="20000"/>
                        <a:lumOff val="80000"/>
                      </a:schemeClr>
                    </a:solidFill>
                  </a:tcPr>
                </a:tc>
                <a:tc>
                  <a:txBody>
                    <a:bodyPr/>
                    <a:lstStyle/>
                    <a:p>
                      <a:r>
                        <a:rPr dirty="0"/>
                        <a:t>0.0027</a:t>
                      </a:r>
                    </a:p>
                  </a:txBody>
                  <a:tcPr>
                    <a:solidFill>
                      <a:schemeClr val="accent1">
                        <a:lumMod val="20000"/>
                        <a:lumOff val="80000"/>
                      </a:schemeClr>
                    </a:solidFill>
                  </a:tcPr>
                </a:tc>
                <a:tc>
                  <a:txBody>
                    <a:bodyPr/>
                    <a:lstStyle/>
                    <a:p>
                      <a:r>
                        <a:rPr dirty="0"/>
                        <a:t>17.303</a:t>
                      </a:r>
                    </a:p>
                  </a:txBody>
                  <a:tcPr>
                    <a:solidFill>
                      <a:schemeClr val="accent1">
                        <a:lumMod val="20000"/>
                        <a:lumOff val="80000"/>
                      </a:schemeClr>
                    </a:solidFill>
                  </a:tcPr>
                </a:tc>
                <a:tc>
                  <a:txBody>
                    <a:bodyPr/>
                    <a:lstStyle/>
                    <a:p>
                      <a:r>
                        <a:rPr dirty="0"/>
                        <a:t>1.802e-41</a:t>
                      </a:r>
                    </a:p>
                  </a:txBody>
                  <a:tcPr>
                    <a:solidFill>
                      <a:schemeClr val="accent1">
                        <a:lumMod val="20000"/>
                        <a:lumOff val="80000"/>
                      </a:schemeClr>
                    </a:solidFill>
                  </a:tcPr>
                </a:tc>
                <a:tc>
                  <a:txBody>
                    <a:bodyPr/>
                    <a:lstStyle/>
                    <a:p>
                      <a:r>
                        <a:rPr dirty="0"/>
                        <a:t>0.042</a:t>
                      </a:r>
                    </a:p>
                  </a:txBody>
                  <a:tcPr>
                    <a:solidFill>
                      <a:schemeClr val="accent1">
                        <a:lumMod val="20000"/>
                        <a:lumOff val="80000"/>
                      </a:schemeClr>
                    </a:solidFill>
                  </a:tcPr>
                </a:tc>
                <a:tc>
                  <a:txBody>
                    <a:bodyPr/>
                    <a:lstStyle/>
                    <a:p>
                      <a:r>
                        <a:rPr dirty="0"/>
                        <a:t>0.053</a:t>
                      </a:r>
                    </a:p>
                  </a:txBody>
                  <a:tcPr>
                    <a:solidFill>
                      <a:schemeClr val="accent1">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9" name="Table 8"/>
          <p:cNvGraphicFramePr>
            <a:graphicFrameLocks noGrp="1"/>
          </p:cNvGraphicFramePr>
          <p:nvPr/>
        </p:nvGraphicFramePr>
        <p:xfrm>
          <a:off x="196226" y="3369635"/>
          <a:ext cx="5453947" cy="1100009"/>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val="20000"/>
                    </a:ext>
                  </a:extLst>
                </a:gridCol>
                <a:gridCol w="916115">
                  <a:extLst>
                    <a:ext uri="{9D8B030D-6E8A-4147-A177-3AD203B41FA5}">
                      <a16:colId xmlns:a16="http://schemas.microsoft.com/office/drawing/2014/main" val="20001"/>
                    </a:ext>
                  </a:extLst>
                </a:gridCol>
                <a:gridCol w="871855">
                  <a:extLst>
                    <a:ext uri="{9D8B030D-6E8A-4147-A177-3AD203B41FA5}">
                      <a16:colId xmlns:a16="http://schemas.microsoft.com/office/drawing/2014/main" val="20002"/>
                    </a:ext>
                  </a:extLst>
                </a:gridCol>
                <a:gridCol w="1200000">
                  <a:extLst>
                    <a:ext uri="{9D8B030D-6E8A-4147-A177-3AD203B41FA5}">
                      <a16:colId xmlns:a16="http://schemas.microsoft.com/office/drawing/2014/main" val="20003"/>
                    </a:ext>
                  </a:extLst>
                </a:gridCol>
                <a:gridCol w="833755">
                  <a:extLst>
                    <a:ext uri="{9D8B030D-6E8A-4147-A177-3AD203B41FA5}">
                      <a16:colId xmlns:a16="http://schemas.microsoft.com/office/drawing/2014/main" val="20004"/>
                    </a:ext>
                  </a:extLst>
                </a:gridCol>
                <a:gridCol w="876254">
                  <a:extLst>
                    <a:ext uri="{9D8B030D-6E8A-4147-A177-3AD203B41FA5}">
                      <a16:colId xmlns:a16="http://schemas.microsoft.com/office/drawing/2014/main" val="20005"/>
                    </a:ext>
                  </a:extLst>
                </a:gridCol>
              </a:tblGrid>
              <a:tr h="0">
                <a:tc>
                  <a:txBody>
                    <a:bodyPr/>
                    <a:lstStyle/>
                    <a:p>
                      <a:r>
                        <a:rPr dirty="0"/>
                        <a:t>Coef.</a:t>
                      </a:r>
                    </a:p>
                  </a:txBody>
                  <a:tcPr/>
                </a:tc>
                <a:tc>
                  <a:txBody>
                    <a:bodyPr/>
                    <a:lstStyle/>
                    <a:p>
                      <a:r>
                        <a:t>Std.Err.</a:t>
                      </a:r>
                    </a:p>
                  </a:txBody>
                  <a:tcPr/>
                </a:tc>
                <a:tc>
                  <a:txBody>
                    <a:bodyPr/>
                    <a:lstStyle/>
                    <a:p>
                      <a:r>
                        <a:rPr dirty="0"/>
                        <a:t>t</a:t>
                      </a:r>
                    </a:p>
                  </a:txBody>
                  <a:tcPr/>
                </a:tc>
                <a:tc>
                  <a:txBody>
                    <a:bodyPr/>
                    <a:lstStyle/>
                    <a:p>
                      <a:r>
                        <a:t>P&gt;|t|</a:t>
                      </a:r>
                    </a:p>
                  </a:txBody>
                  <a:tcPr/>
                </a:tc>
                <a:tc>
                  <a:txBody>
                    <a:bodyPr/>
                    <a:lstStyle/>
                    <a:p>
                      <a:r>
                        <a:t>[0.025</a:t>
                      </a:r>
                    </a:p>
                  </a:txBody>
                  <a:tcPr/>
                </a:tc>
                <a:tc>
                  <a:txBody>
                    <a:bodyPr/>
                    <a:lstStyle/>
                    <a:p>
                      <a:r>
                        <a:t>0.975]</a:t>
                      </a:r>
                    </a:p>
                  </a:txBody>
                  <a:tcPr/>
                </a:tc>
                <a:extLst>
                  <a:ext uri="{0D108BD9-81ED-4DB2-BD59-A6C34878D82A}">
                    <a16:rowId xmlns:a16="http://schemas.microsoft.com/office/drawing/2014/main" val="10000"/>
                  </a:ext>
                </a:extLst>
              </a:tr>
              <a:tr h="368489">
                <a:tc>
                  <a:txBody>
                    <a:bodyPr/>
                    <a:lstStyle/>
                    <a:p>
                      <a:r>
                        <a:rPr dirty="0"/>
                        <a:t>9.567</a:t>
                      </a:r>
                    </a:p>
                  </a:txBody>
                  <a:tcPr/>
                </a:tc>
                <a:tc>
                  <a:txBody>
                    <a:bodyPr/>
                    <a:lstStyle/>
                    <a:p>
                      <a:r>
                        <a:rPr dirty="0"/>
                        <a:t>0.553</a:t>
                      </a:r>
                    </a:p>
                  </a:txBody>
                  <a:tcPr/>
                </a:tc>
                <a:tc>
                  <a:txBody>
                    <a:bodyPr/>
                    <a:lstStyle/>
                    <a:p>
                      <a:r>
                        <a:rPr dirty="0"/>
                        <a:t>17.279</a:t>
                      </a:r>
                    </a:p>
                  </a:txBody>
                  <a:tcPr/>
                </a:tc>
                <a:tc>
                  <a:txBody>
                    <a:bodyPr/>
                    <a:lstStyle/>
                    <a:p>
                      <a:r>
                        <a:rPr dirty="0"/>
                        <a:t>2.133e-41</a:t>
                      </a:r>
                    </a:p>
                  </a:txBody>
                  <a:tcPr/>
                </a:tc>
                <a:tc>
                  <a:txBody>
                    <a:bodyPr/>
                    <a:lstStyle/>
                    <a:p>
                      <a:r>
                        <a:rPr dirty="0"/>
                        <a:t>8.475</a:t>
                      </a:r>
                    </a:p>
                  </a:txBody>
                  <a:tcPr/>
                </a:tc>
                <a:tc>
                  <a:txBody>
                    <a:bodyPr/>
                    <a:lstStyle/>
                    <a:p>
                      <a:r>
                        <a:rPr dirty="0"/>
                        <a:t>10.659</a:t>
                      </a:r>
                    </a:p>
                  </a:txBody>
                  <a:tcPr/>
                </a:tc>
                <a:extLst>
                  <a:ext uri="{0D108BD9-81ED-4DB2-BD59-A6C34878D82A}">
                    <a16:rowId xmlns:a16="http://schemas.microsoft.com/office/drawing/2014/main" val="10001"/>
                  </a:ext>
                </a:extLst>
              </a:tr>
              <a:tr h="354842">
                <a:tc>
                  <a:txBody>
                    <a:bodyPr/>
                    <a:lstStyle/>
                    <a:p>
                      <a:r>
                        <a:rPr dirty="0"/>
                        <a:t>0.195</a:t>
                      </a:r>
                    </a:p>
                  </a:txBody>
                  <a:tcPr>
                    <a:solidFill>
                      <a:schemeClr val="accent2">
                        <a:lumMod val="20000"/>
                        <a:lumOff val="80000"/>
                      </a:schemeClr>
                    </a:solidFill>
                  </a:tcPr>
                </a:tc>
                <a:tc>
                  <a:txBody>
                    <a:bodyPr/>
                    <a:lstStyle/>
                    <a:p>
                      <a:r>
                        <a:rPr dirty="0"/>
                        <a:t>0.020</a:t>
                      </a:r>
                    </a:p>
                  </a:txBody>
                  <a:tcPr>
                    <a:solidFill>
                      <a:schemeClr val="accent2">
                        <a:lumMod val="20000"/>
                        <a:lumOff val="80000"/>
                      </a:schemeClr>
                    </a:solidFill>
                  </a:tcPr>
                </a:tc>
                <a:tc>
                  <a:txBody>
                    <a:bodyPr/>
                    <a:lstStyle/>
                    <a:p>
                      <a:r>
                        <a:rPr dirty="0"/>
                        <a:t>9.429</a:t>
                      </a:r>
                    </a:p>
                  </a:txBody>
                  <a:tcPr>
                    <a:solidFill>
                      <a:schemeClr val="accent2">
                        <a:lumMod val="20000"/>
                        <a:lumOff val="80000"/>
                      </a:schemeClr>
                    </a:solidFill>
                  </a:tcPr>
                </a:tc>
                <a:tc>
                  <a:txBody>
                    <a:bodyPr/>
                    <a:lstStyle/>
                    <a:p>
                      <a:r>
                        <a:rPr dirty="0"/>
                        <a:t>1.134e-17</a:t>
                      </a:r>
                    </a:p>
                  </a:txBody>
                  <a:tcPr>
                    <a:solidFill>
                      <a:schemeClr val="accent2">
                        <a:lumMod val="20000"/>
                        <a:lumOff val="80000"/>
                      </a:schemeClr>
                    </a:solidFill>
                  </a:tcPr>
                </a:tc>
                <a:tc>
                  <a:txBody>
                    <a:bodyPr/>
                    <a:lstStyle/>
                    <a:p>
                      <a:r>
                        <a:rPr dirty="0"/>
                        <a:t>0.154</a:t>
                      </a:r>
                    </a:p>
                  </a:txBody>
                  <a:tcPr>
                    <a:solidFill>
                      <a:schemeClr val="accent2">
                        <a:lumMod val="20000"/>
                        <a:lumOff val="80000"/>
                      </a:schemeClr>
                    </a:solidFill>
                  </a:tcPr>
                </a:tc>
                <a:tc>
                  <a:txBody>
                    <a:bodyPr/>
                    <a:lstStyle/>
                    <a:p>
                      <a:r>
                        <a:rPr dirty="0"/>
                        <a:t>0.236</a:t>
                      </a:r>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extLst>
                        <a:ext uri="{9D8B030D-6E8A-4147-A177-3AD203B41FA5}">
                          <a16:colId xmlns:a16="http://schemas.microsoft.com/office/drawing/2014/main" val="20000"/>
                        </a:ext>
                      </a:extLst>
                    </a:gridCol>
                    <a:gridCol w="755968">
                      <a:extLst>
                        <a:ext uri="{9D8B030D-6E8A-4147-A177-3AD203B41FA5}">
                          <a16:colId xmlns:a16="http://schemas.microsoft.com/office/drawing/2014/main" val="20001"/>
                        </a:ext>
                      </a:extLst>
                    </a:gridCol>
                    <a:gridCol w="916115">
                      <a:extLst>
                        <a:ext uri="{9D8B030D-6E8A-4147-A177-3AD203B41FA5}">
                          <a16:colId xmlns:a16="http://schemas.microsoft.com/office/drawing/2014/main" val="20002"/>
                        </a:ext>
                      </a:extLst>
                    </a:gridCol>
                    <a:gridCol w="871855">
                      <a:extLst>
                        <a:ext uri="{9D8B030D-6E8A-4147-A177-3AD203B41FA5}">
                          <a16:colId xmlns:a16="http://schemas.microsoft.com/office/drawing/2014/main" val="20003"/>
                        </a:ext>
                      </a:extLst>
                    </a:gridCol>
                    <a:gridCol w="1147355">
                      <a:extLst>
                        <a:ext uri="{9D8B030D-6E8A-4147-A177-3AD203B41FA5}">
                          <a16:colId xmlns:a16="http://schemas.microsoft.com/office/drawing/2014/main" val="20004"/>
                        </a:ext>
                      </a:extLst>
                    </a:gridCol>
                    <a:gridCol w="833755">
                      <a:extLst>
                        <a:ext uri="{9D8B030D-6E8A-4147-A177-3AD203B41FA5}">
                          <a16:colId xmlns:a16="http://schemas.microsoft.com/office/drawing/2014/main" val="20005"/>
                        </a:ext>
                      </a:extLst>
                    </a:gridCol>
                    <a:gridCol w="887130">
                      <a:extLst>
                        <a:ext uri="{9D8B030D-6E8A-4147-A177-3AD203B41FA5}">
                          <a16:colId xmlns:a16="http://schemas.microsoft.com/office/drawing/2014/main" val="20006"/>
                        </a:ext>
                      </a:extLst>
                    </a:gridCol>
                  </a:tblGrid>
                  <a:tr h="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extLst>
                      <a:ext uri="{0D108BD9-81ED-4DB2-BD59-A6C34878D82A}">
                        <a16:rowId xmlns:a16="http://schemas.microsoft.com/office/drawing/2014/main" val="10000"/>
                      </a:ext>
                    </a:extLst>
                  </a:tr>
                  <a:tr h="450376">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𝛽</m:t>
                                    </m:r>
                                  </m:e>
                                  <m:sub>
                                    <m:r>
                                      <a:rPr lang="en-US" smtClean="0">
                                        <a:latin typeface="Cambria Math" charset="0"/>
                                      </a:rPr>
                                      <m:t>0</m:t>
                                    </m:r>
                                  </m:sub>
                                </m:sSub>
                              </m:oMath>
                            </m:oMathPara>
                          </a14:m>
                          <a:endParaRPr dirty="0"/>
                        </a:p>
                      </a:txBody>
                      <a:tcPr/>
                    </a:tc>
                    <a:tc>
                      <a:txBody>
                        <a:bodyPr/>
                        <a:lstStyle/>
                        <a:p>
                          <a:r>
                            <a:rPr dirty="0"/>
                            <a:t>2.602</a:t>
                          </a:r>
                        </a:p>
                      </a:txBody>
                      <a:tcPr/>
                    </a:tc>
                    <a:tc>
                      <a:txBody>
                        <a:bodyPr/>
                        <a:lstStyle/>
                        <a:p>
                          <a:r>
                            <a:rPr dirty="0"/>
                            <a:t>0.332</a:t>
                          </a:r>
                        </a:p>
                      </a:txBody>
                      <a:tcPr/>
                    </a:tc>
                    <a:tc>
                      <a:txBody>
                        <a:bodyPr/>
                        <a:lstStyle/>
                        <a:p>
                          <a:r>
                            <a:rPr dirty="0"/>
                            <a:t>7.820</a:t>
                          </a:r>
                        </a:p>
                      </a:txBody>
                      <a:tcPr/>
                    </a:tc>
                    <a:tc>
                      <a:txBody>
                        <a:bodyPr/>
                        <a:lstStyle/>
                        <a:p>
                          <a:r>
                            <a:rPr dirty="0"/>
                            <a:t>3.176e-13</a:t>
                          </a:r>
                        </a:p>
                      </a:txBody>
                      <a:tcPr/>
                    </a:tc>
                    <a:tc>
                      <a:txBody>
                        <a:bodyPr/>
                        <a:lstStyle/>
                        <a:p>
                          <a:r>
                            <a:rPr dirty="0"/>
                            <a:t>1.945</a:t>
                          </a:r>
                        </a:p>
                      </a:txBody>
                      <a:tcPr/>
                    </a:tc>
                    <a:tc>
                      <a:txBody>
                        <a:bodyPr/>
                        <a:lstStyle/>
                        <a:p>
                          <a:r>
                            <a:rPr dirty="0"/>
                            <a:t>3.258</a:t>
                          </a:r>
                        </a:p>
                      </a:txBody>
                      <a:tcPr/>
                    </a:tc>
                    <a:extLst>
                      <a:ext uri="{0D108BD9-81ED-4DB2-BD59-A6C34878D82A}">
                        <a16:rowId xmlns:a16="http://schemas.microsoft.com/office/drawing/2014/main" val="10001"/>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𝛽</m:t>
                                    </m:r>
                                  </m:e>
                                  <m:sub>
                                    <m:r>
                                      <a:rPr lang="en-US" smtClean="0">
                                        <a:latin typeface="Cambria Math" charset="0"/>
                                      </a:rPr>
                                      <m:t>𝑇𝑉</m:t>
                                    </m:r>
                                  </m:sub>
                                </m:sSub>
                              </m:oMath>
                            </m:oMathPara>
                          </a14:m>
                          <a:endParaRPr dirty="0"/>
                        </a:p>
                      </a:txBody>
                      <a:tcPr>
                        <a:solidFill>
                          <a:schemeClr val="accent1">
                            <a:lumMod val="20000"/>
                            <a:lumOff val="80000"/>
                          </a:schemeClr>
                        </a:solidFill>
                      </a:tcPr>
                    </a:tc>
                    <a:tc>
                      <a:txBody>
                        <a:bodyPr/>
                        <a:lstStyle/>
                        <a:p>
                          <a:r>
                            <a:rPr dirty="0"/>
                            <a:t>0.046</a:t>
                          </a:r>
                        </a:p>
                      </a:txBody>
                      <a:tcPr>
                        <a:solidFill>
                          <a:schemeClr val="accent1">
                            <a:lumMod val="20000"/>
                            <a:lumOff val="80000"/>
                          </a:schemeClr>
                        </a:solidFill>
                      </a:tcPr>
                    </a:tc>
                    <a:tc>
                      <a:txBody>
                        <a:bodyPr/>
                        <a:lstStyle/>
                        <a:p>
                          <a:r>
                            <a:rPr dirty="0"/>
                            <a:t>0.0015</a:t>
                          </a:r>
                        </a:p>
                      </a:txBody>
                      <a:tcPr>
                        <a:solidFill>
                          <a:schemeClr val="accent1">
                            <a:lumMod val="20000"/>
                            <a:lumOff val="80000"/>
                          </a:schemeClr>
                        </a:solidFill>
                      </a:tcPr>
                    </a:tc>
                    <a:tc>
                      <a:txBody>
                        <a:bodyPr/>
                        <a:lstStyle/>
                        <a:p>
                          <a:r>
                            <a:rPr dirty="0"/>
                            <a:t>29.887</a:t>
                          </a:r>
                        </a:p>
                      </a:txBody>
                      <a:tcPr>
                        <a:solidFill>
                          <a:schemeClr val="accent1">
                            <a:lumMod val="20000"/>
                            <a:lumOff val="80000"/>
                          </a:schemeClr>
                        </a:solidFill>
                      </a:tcPr>
                    </a:tc>
                    <a:tc>
                      <a:txBody>
                        <a:bodyPr/>
                        <a:lstStyle/>
                        <a:p>
                          <a:r>
                            <a:rPr dirty="0"/>
                            <a:t>6.314e-75</a:t>
                          </a:r>
                        </a:p>
                      </a:txBody>
                      <a:tcPr>
                        <a:solidFill>
                          <a:schemeClr val="accent1">
                            <a:lumMod val="20000"/>
                            <a:lumOff val="80000"/>
                          </a:schemeClr>
                        </a:solidFill>
                      </a:tcPr>
                    </a:tc>
                    <a:tc>
                      <a:txBody>
                        <a:bodyPr/>
                        <a:lstStyle/>
                        <a:p>
                          <a:r>
                            <a:rPr dirty="0"/>
                            <a:t>0.043</a:t>
                          </a:r>
                        </a:p>
                      </a:txBody>
                      <a:tcPr>
                        <a:solidFill>
                          <a:schemeClr val="accent1">
                            <a:lumMod val="20000"/>
                            <a:lumOff val="80000"/>
                          </a:schemeClr>
                        </a:solidFill>
                      </a:tcPr>
                    </a:tc>
                    <a:tc>
                      <a:txBody>
                        <a:bodyPr/>
                        <a:lstStyle/>
                        <a:p>
                          <a:r>
                            <a:rPr dirty="0"/>
                            <a:t>0.049</a:t>
                          </a:r>
                        </a:p>
                      </a:txBody>
                      <a:tcPr>
                        <a:solidFill>
                          <a:schemeClr val="accent1">
                            <a:lumMod val="20000"/>
                            <a:lumOff val="80000"/>
                          </a:schemeClr>
                        </a:solidFill>
                      </a:tcPr>
                    </a:tc>
                    <a:extLst>
                      <a:ext uri="{0D108BD9-81ED-4DB2-BD59-A6C34878D82A}">
                        <a16:rowId xmlns:a16="http://schemas.microsoft.com/office/drawing/2014/main" val="10002"/>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𝛽</m:t>
                                    </m:r>
                                  </m:e>
                                  <m:sub>
                                    <m:r>
                                      <a:rPr lang="en-US" smtClean="0">
                                        <a:latin typeface="Cambria Math" charset="0"/>
                                      </a:rPr>
                                      <m:t>𝑅𝐴𝐷𝐼𝑂</m:t>
                                    </m:r>
                                  </m:sub>
                                </m:sSub>
                              </m:oMath>
                            </m:oMathPara>
                          </a14:m>
                          <a:endParaRPr dirty="0"/>
                        </a:p>
                      </a:txBody>
                      <a:tcPr>
                        <a:solidFill>
                          <a:schemeClr val="accent2">
                            <a:lumMod val="60000"/>
                            <a:lumOff val="40000"/>
                            <a:alpha val="20000"/>
                          </a:schemeClr>
                        </a:solidFill>
                      </a:tcPr>
                    </a:tc>
                    <a:tc>
                      <a:txBody>
                        <a:bodyPr/>
                        <a:lstStyle/>
                        <a:p>
                          <a:r>
                            <a:rPr dirty="0"/>
                            <a:t>0.175</a:t>
                          </a:r>
                        </a:p>
                      </a:txBody>
                      <a:tcPr>
                        <a:solidFill>
                          <a:schemeClr val="accent2">
                            <a:lumMod val="60000"/>
                            <a:lumOff val="40000"/>
                            <a:alpha val="20000"/>
                          </a:schemeClr>
                        </a:solidFill>
                      </a:tcPr>
                    </a:tc>
                    <a:tc>
                      <a:txBody>
                        <a:bodyPr/>
                        <a:lstStyle/>
                        <a:p>
                          <a:r>
                            <a:rPr dirty="0"/>
                            <a:t>0.0094</a:t>
                          </a:r>
                        </a:p>
                      </a:txBody>
                      <a:tcPr>
                        <a:solidFill>
                          <a:schemeClr val="accent2">
                            <a:lumMod val="60000"/>
                            <a:lumOff val="40000"/>
                            <a:alpha val="20000"/>
                          </a:schemeClr>
                        </a:solidFill>
                      </a:tcPr>
                    </a:tc>
                    <a:tc>
                      <a:txBody>
                        <a:bodyPr/>
                        <a:lstStyle/>
                        <a:p>
                          <a:r>
                            <a:rPr dirty="0"/>
                            <a:t>18.576</a:t>
                          </a:r>
                        </a:p>
                      </a:txBody>
                      <a:tcPr>
                        <a:solidFill>
                          <a:schemeClr val="accent2">
                            <a:lumMod val="60000"/>
                            <a:lumOff val="40000"/>
                            <a:alpha val="20000"/>
                          </a:schemeClr>
                        </a:solidFill>
                      </a:tcPr>
                    </a:tc>
                    <a:tc>
                      <a:txBody>
                        <a:bodyPr/>
                        <a:lstStyle/>
                        <a:p>
                          <a:r>
                            <a:rPr dirty="0"/>
                            <a:t>4.297e-45</a:t>
                          </a:r>
                        </a:p>
                      </a:txBody>
                      <a:tcPr>
                        <a:solidFill>
                          <a:schemeClr val="accent2">
                            <a:lumMod val="60000"/>
                            <a:lumOff val="40000"/>
                            <a:alpha val="20000"/>
                          </a:schemeClr>
                        </a:solidFill>
                      </a:tcPr>
                    </a:tc>
                    <a:tc>
                      <a:txBody>
                        <a:bodyPr/>
                        <a:lstStyle/>
                        <a:p>
                          <a:r>
                            <a:rPr dirty="0"/>
                            <a:t>0.156</a:t>
                          </a:r>
                        </a:p>
                      </a:txBody>
                      <a:tcPr>
                        <a:solidFill>
                          <a:schemeClr val="accent2">
                            <a:lumMod val="60000"/>
                            <a:lumOff val="40000"/>
                            <a:alpha val="20000"/>
                          </a:schemeClr>
                        </a:solidFill>
                      </a:tcPr>
                    </a:tc>
                    <a:tc>
                      <a:txBody>
                        <a:bodyPr/>
                        <a:lstStyle/>
                        <a:p>
                          <a:r>
                            <a:rPr dirty="0"/>
                            <a:t>0.194</a:t>
                          </a:r>
                        </a:p>
                      </a:txBody>
                      <a:tcPr>
                        <a:solidFill>
                          <a:schemeClr val="accent2">
                            <a:lumMod val="60000"/>
                            <a:lumOff val="40000"/>
                            <a:alpha val="20000"/>
                          </a:schemeClr>
                        </a:solidFill>
                      </a:tcPr>
                    </a:tc>
                    <a:extLst>
                      <a:ext uri="{0D108BD9-81ED-4DB2-BD59-A6C34878D82A}">
                        <a16:rowId xmlns:a16="http://schemas.microsoft.com/office/drawing/2014/main" val="10003"/>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𝛽</m:t>
                                    </m:r>
                                  </m:e>
                                  <m:sub>
                                    <m:r>
                                      <a:rPr lang="en-US" smtClean="0">
                                        <a:latin typeface="Cambria Math" charset="0"/>
                                      </a:rPr>
                                      <m:t>𝑁𝐸𝑊𝑆</m:t>
                                    </m:r>
                                  </m:sub>
                                </m:sSub>
                              </m:oMath>
                            </m:oMathPara>
                          </a14:m>
                          <a:endParaRPr dirty="0"/>
                        </a:p>
                      </a:txBody>
                      <a:tcPr>
                        <a:solidFill>
                          <a:schemeClr val="accent3">
                            <a:lumMod val="40000"/>
                            <a:lumOff val="60000"/>
                          </a:schemeClr>
                        </a:solidFill>
                      </a:tcPr>
                    </a:tc>
                    <a:tc>
                      <a:txBody>
                        <a:bodyPr/>
                        <a:lstStyle/>
                        <a:p>
                          <a:r>
                            <a:rPr dirty="0"/>
                            <a:t>0.013</a:t>
                          </a:r>
                        </a:p>
                      </a:txBody>
                      <a:tcPr>
                        <a:solidFill>
                          <a:schemeClr val="accent3">
                            <a:lumMod val="40000"/>
                            <a:lumOff val="60000"/>
                          </a:schemeClr>
                        </a:solidFill>
                      </a:tcPr>
                    </a:tc>
                    <a:tc>
                      <a:txBody>
                        <a:bodyPr/>
                        <a:lstStyle/>
                        <a:p>
                          <a:r>
                            <a:rPr dirty="0"/>
                            <a:t>0.0</a:t>
                          </a:r>
                          <a:r>
                            <a:rPr lang="en-US" dirty="0"/>
                            <a:t>2</a:t>
                          </a:r>
                          <a:r>
                            <a:rPr dirty="0"/>
                            <a:t>8</a:t>
                          </a:r>
                        </a:p>
                      </a:txBody>
                      <a:tcPr>
                        <a:solidFill>
                          <a:schemeClr val="accent3">
                            <a:lumMod val="40000"/>
                            <a:lumOff val="60000"/>
                          </a:schemeClr>
                        </a:solidFill>
                      </a:tcPr>
                    </a:tc>
                    <a:tc>
                      <a:txBody>
                        <a:bodyPr/>
                        <a:lstStyle/>
                        <a:p>
                          <a:r>
                            <a:rPr dirty="0"/>
                            <a:t>2.338</a:t>
                          </a:r>
                        </a:p>
                      </a:txBody>
                      <a:tcPr>
                        <a:solidFill>
                          <a:schemeClr val="accent3">
                            <a:lumMod val="40000"/>
                            <a:lumOff val="60000"/>
                          </a:schemeClr>
                        </a:solidFill>
                      </a:tcPr>
                    </a:tc>
                    <a:tc>
                      <a:txBody>
                        <a:bodyPr/>
                        <a:lstStyle/>
                        <a:p>
                          <a:r>
                            <a:rPr dirty="0"/>
                            <a:t>0.0203</a:t>
                          </a:r>
                        </a:p>
                      </a:txBody>
                      <a:tcPr>
                        <a:solidFill>
                          <a:schemeClr val="accent3">
                            <a:lumMod val="40000"/>
                            <a:lumOff val="60000"/>
                          </a:schemeClr>
                        </a:solidFill>
                      </a:tcPr>
                    </a:tc>
                    <a:tc>
                      <a:txBody>
                        <a:bodyPr/>
                        <a:lstStyle/>
                        <a:p>
                          <a:r>
                            <a:rPr dirty="0"/>
                            <a:t>0.0</a:t>
                          </a:r>
                          <a:r>
                            <a:rPr lang="en-US" dirty="0"/>
                            <a:t>08</a:t>
                          </a:r>
                          <a:endParaRPr dirty="0"/>
                        </a:p>
                      </a:txBody>
                      <a:tcPr>
                        <a:solidFill>
                          <a:schemeClr val="accent3">
                            <a:lumMod val="40000"/>
                            <a:lumOff val="60000"/>
                          </a:schemeClr>
                        </a:solidFill>
                      </a:tcPr>
                    </a:tc>
                    <a:tc>
                      <a:txBody>
                        <a:bodyPr/>
                        <a:lstStyle/>
                        <a:p>
                          <a:r>
                            <a:rPr dirty="0"/>
                            <a:t>0.0</a:t>
                          </a:r>
                          <a:r>
                            <a:rPr lang="en-US" dirty="0"/>
                            <a:t>3</a:t>
                          </a:r>
                          <a:r>
                            <a:rPr dirty="0"/>
                            <a:t>5</a:t>
                          </a:r>
                        </a:p>
                      </a:txBody>
                      <a:tcPr>
                        <a:solidFill>
                          <a:schemeClr val="accent3">
                            <a:lumMod val="40000"/>
                            <a:lumOff val="60000"/>
                          </a:schemeClr>
                        </a:solidFill>
                      </a:tcPr>
                    </a:tc>
                    <a:extLst>
                      <a:ext uri="{0D108BD9-81ED-4DB2-BD59-A6C34878D82A}">
                        <a16:rowId xmlns:a16="http://schemas.microsoft.com/office/drawing/2014/main" val="10004"/>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gridCol w="755968"/>
                    <a:gridCol w="916115"/>
                    <a:gridCol w="871855"/>
                    <a:gridCol w="1147355"/>
                    <a:gridCol w="833755"/>
                    <a:gridCol w="887130"/>
                  </a:tblGrid>
                  <a:tr h="36576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450376">
                    <a:tc>
                      <a:txBody>
                        <a:bodyPr/>
                        <a:lstStyle/>
                        <a:p>
                          <a:endParaRPr lang="en-US"/>
                        </a:p>
                      </a:txBody>
                      <a:tcPr>
                        <a:blipFill rotWithShape="0">
                          <a:blip r:embed="rId2"/>
                          <a:stretch>
                            <a:fillRect l="-680" t="-87838" r="-606803" b="-266216"/>
                          </a:stretch>
                        </a:blipFill>
                      </a:tcPr>
                    </a:tc>
                    <a:tc>
                      <a:txBody>
                        <a:bodyPr/>
                        <a:lstStyle/>
                        <a:p>
                          <a:r>
                            <a:rPr dirty="0" smtClean="0"/>
                            <a:t>2.602</a:t>
                          </a:r>
                          <a:endParaRPr dirty="0"/>
                        </a:p>
                      </a:txBody>
                      <a:tcPr/>
                    </a:tc>
                    <a:tc>
                      <a:txBody>
                        <a:bodyPr/>
                        <a:lstStyle/>
                        <a:p>
                          <a:r>
                            <a:rPr dirty="0" smtClean="0"/>
                            <a:t>0.332</a:t>
                          </a:r>
                          <a:endParaRPr dirty="0"/>
                        </a:p>
                      </a:txBody>
                      <a:tcPr/>
                    </a:tc>
                    <a:tc>
                      <a:txBody>
                        <a:bodyPr/>
                        <a:lstStyle/>
                        <a:p>
                          <a:r>
                            <a:rPr dirty="0" smtClean="0"/>
                            <a:t>7.820</a:t>
                          </a:r>
                          <a:endParaRPr dirty="0"/>
                        </a:p>
                      </a:txBody>
                      <a:tcPr/>
                    </a:tc>
                    <a:tc>
                      <a:txBody>
                        <a:bodyPr/>
                        <a:lstStyle/>
                        <a:p>
                          <a:r>
                            <a:rPr dirty="0" smtClean="0"/>
                            <a:t>3.176e-13</a:t>
                          </a:r>
                          <a:endParaRPr dirty="0"/>
                        </a:p>
                      </a:txBody>
                      <a:tcPr/>
                    </a:tc>
                    <a:tc>
                      <a:txBody>
                        <a:bodyPr/>
                        <a:lstStyle/>
                        <a:p>
                          <a:r>
                            <a:rPr dirty="0" smtClean="0"/>
                            <a:t>1.945</a:t>
                          </a:r>
                          <a:endParaRPr dirty="0"/>
                        </a:p>
                      </a:txBody>
                      <a:tcPr/>
                    </a:tc>
                    <a:tc>
                      <a:txBody>
                        <a:bodyPr/>
                        <a:lstStyle/>
                        <a:p>
                          <a:r>
                            <a:rPr dirty="0" smtClean="0"/>
                            <a:t>3.258</a:t>
                          </a:r>
                          <a:endParaRPr dirty="0"/>
                        </a:p>
                      </a:txBody>
                      <a:tcPr/>
                    </a:tc>
                  </a:tr>
                  <a:tr h="365760">
                    <a:tc>
                      <a:txBody>
                        <a:bodyPr/>
                        <a:lstStyle/>
                        <a:p>
                          <a:endParaRPr lang="en-US"/>
                        </a:p>
                      </a:txBody>
                      <a:tcPr>
                        <a:blipFill rotWithShape="0">
                          <a:blip r:embed="rId2"/>
                          <a:stretch>
                            <a:fillRect l="-680" t="-227869" r="-606803" b="-222951"/>
                          </a:stretch>
                        </a:blipFill>
                      </a:tcPr>
                    </a:tc>
                    <a:tc>
                      <a:txBody>
                        <a:bodyPr/>
                        <a:lstStyle/>
                        <a:p>
                          <a:r>
                            <a:rPr dirty="0" smtClean="0"/>
                            <a:t>0.046</a:t>
                          </a:r>
                          <a:endParaRPr dirty="0"/>
                        </a:p>
                      </a:txBody>
                      <a:tcPr>
                        <a:solidFill>
                          <a:schemeClr val="accent1">
                            <a:lumMod val="20000"/>
                            <a:lumOff val="80000"/>
                          </a:schemeClr>
                        </a:solidFill>
                      </a:tcPr>
                    </a:tc>
                    <a:tc>
                      <a:txBody>
                        <a:bodyPr/>
                        <a:lstStyle/>
                        <a:p>
                          <a:r>
                            <a:rPr dirty="0" smtClean="0"/>
                            <a:t>0.0015</a:t>
                          </a:r>
                          <a:endParaRPr dirty="0"/>
                        </a:p>
                      </a:txBody>
                      <a:tcPr>
                        <a:solidFill>
                          <a:schemeClr val="accent1">
                            <a:lumMod val="20000"/>
                            <a:lumOff val="80000"/>
                          </a:schemeClr>
                        </a:solidFill>
                      </a:tcPr>
                    </a:tc>
                    <a:tc>
                      <a:txBody>
                        <a:bodyPr/>
                        <a:lstStyle/>
                        <a:p>
                          <a:r>
                            <a:rPr dirty="0" smtClean="0"/>
                            <a:t>29.887</a:t>
                          </a:r>
                          <a:endParaRPr dirty="0"/>
                        </a:p>
                      </a:txBody>
                      <a:tcPr>
                        <a:solidFill>
                          <a:schemeClr val="accent1">
                            <a:lumMod val="20000"/>
                            <a:lumOff val="80000"/>
                          </a:schemeClr>
                        </a:solidFill>
                      </a:tcPr>
                    </a:tc>
                    <a:tc>
                      <a:txBody>
                        <a:bodyPr/>
                        <a:lstStyle/>
                        <a:p>
                          <a:r>
                            <a:rPr dirty="0" smtClean="0"/>
                            <a:t>6.314e-75</a:t>
                          </a:r>
                          <a:endParaRPr dirty="0"/>
                        </a:p>
                      </a:txBody>
                      <a:tcPr>
                        <a:solidFill>
                          <a:schemeClr val="accent1">
                            <a:lumMod val="20000"/>
                            <a:lumOff val="80000"/>
                          </a:schemeClr>
                        </a:solidFill>
                      </a:tcPr>
                    </a:tc>
                    <a:tc>
                      <a:txBody>
                        <a:bodyPr/>
                        <a:lstStyle/>
                        <a:p>
                          <a:r>
                            <a:rPr dirty="0" smtClean="0"/>
                            <a:t>0.043</a:t>
                          </a:r>
                          <a:endParaRPr dirty="0"/>
                        </a:p>
                      </a:txBody>
                      <a:tcPr>
                        <a:solidFill>
                          <a:schemeClr val="accent1">
                            <a:lumMod val="20000"/>
                            <a:lumOff val="80000"/>
                          </a:schemeClr>
                        </a:solidFill>
                      </a:tcPr>
                    </a:tc>
                    <a:tc>
                      <a:txBody>
                        <a:bodyPr/>
                        <a:lstStyle/>
                        <a:p>
                          <a:r>
                            <a:rPr dirty="0" smtClean="0"/>
                            <a:t>0.049</a:t>
                          </a:r>
                          <a:endParaRPr dirty="0"/>
                        </a:p>
                      </a:txBody>
                      <a:tcPr>
                        <a:solidFill>
                          <a:schemeClr val="accent1">
                            <a:lumMod val="20000"/>
                            <a:lumOff val="80000"/>
                          </a:schemeClr>
                        </a:solidFill>
                      </a:tcPr>
                    </a:tc>
                  </a:tr>
                  <a:tr h="365760">
                    <a:tc>
                      <a:txBody>
                        <a:bodyPr/>
                        <a:lstStyle/>
                        <a:p>
                          <a:endParaRPr lang="en-US"/>
                        </a:p>
                      </a:txBody>
                      <a:tcPr>
                        <a:blipFill rotWithShape="0">
                          <a:blip r:embed="rId2"/>
                          <a:stretch>
                            <a:fillRect l="-680" t="-333333" r="-606803" b="-126667"/>
                          </a:stretch>
                        </a:blipFill>
                      </a:tcPr>
                    </a:tc>
                    <a:tc>
                      <a:txBody>
                        <a:bodyPr/>
                        <a:lstStyle/>
                        <a:p>
                          <a:r>
                            <a:rPr dirty="0" smtClean="0"/>
                            <a:t>0.175</a:t>
                          </a:r>
                          <a:endParaRPr dirty="0"/>
                        </a:p>
                      </a:txBody>
                      <a:tcPr>
                        <a:solidFill>
                          <a:schemeClr val="accent2">
                            <a:lumMod val="60000"/>
                            <a:lumOff val="40000"/>
                            <a:alpha val="20000"/>
                          </a:schemeClr>
                        </a:solidFill>
                      </a:tcPr>
                    </a:tc>
                    <a:tc>
                      <a:txBody>
                        <a:bodyPr/>
                        <a:lstStyle/>
                        <a:p>
                          <a:r>
                            <a:rPr dirty="0" smtClean="0"/>
                            <a:t>0.0094</a:t>
                          </a:r>
                          <a:endParaRPr dirty="0"/>
                        </a:p>
                      </a:txBody>
                      <a:tcPr>
                        <a:solidFill>
                          <a:schemeClr val="accent2">
                            <a:lumMod val="60000"/>
                            <a:lumOff val="40000"/>
                            <a:alpha val="20000"/>
                          </a:schemeClr>
                        </a:solidFill>
                      </a:tcPr>
                    </a:tc>
                    <a:tc>
                      <a:txBody>
                        <a:bodyPr/>
                        <a:lstStyle/>
                        <a:p>
                          <a:r>
                            <a:rPr dirty="0" smtClean="0"/>
                            <a:t>18.576</a:t>
                          </a:r>
                          <a:endParaRPr dirty="0"/>
                        </a:p>
                      </a:txBody>
                      <a:tcPr>
                        <a:solidFill>
                          <a:schemeClr val="accent2">
                            <a:lumMod val="60000"/>
                            <a:lumOff val="40000"/>
                            <a:alpha val="20000"/>
                          </a:schemeClr>
                        </a:solidFill>
                      </a:tcPr>
                    </a:tc>
                    <a:tc>
                      <a:txBody>
                        <a:bodyPr/>
                        <a:lstStyle/>
                        <a:p>
                          <a:r>
                            <a:rPr dirty="0" smtClean="0"/>
                            <a:t>4.297e-45</a:t>
                          </a:r>
                          <a:endParaRPr dirty="0"/>
                        </a:p>
                      </a:txBody>
                      <a:tcPr>
                        <a:solidFill>
                          <a:schemeClr val="accent2">
                            <a:lumMod val="60000"/>
                            <a:lumOff val="40000"/>
                            <a:alpha val="20000"/>
                          </a:schemeClr>
                        </a:solidFill>
                      </a:tcPr>
                    </a:tc>
                    <a:tc>
                      <a:txBody>
                        <a:bodyPr/>
                        <a:lstStyle/>
                        <a:p>
                          <a:r>
                            <a:rPr dirty="0" smtClean="0"/>
                            <a:t>0.156</a:t>
                          </a:r>
                          <a:endParaRPr dirty="0"/>
                        </a:p>
                      </a:txBody>
                      <a:tcPr>
                        <a:solidFill>
                          <a:schemeClr val="accent2">
                            <a:lumMod val="60000"/>
                            <a:lumOff val="40000"/>
                            <a:alpha val="20000"/>
                          </a:schemeClr>
                        </a:solidFill>
                      </a:tcPr>
                    </a:tc>
                    <a:tc>
                      <a:txBody>
                        <a:bodyPr/>
                        <a:lstStyle/>
                        <a:p>
                          <a:r>
                            <a:rPr dirty="0" smtClean="0"/>
                            <a:t>0.194</a:t>
                          </a:r>
                          <a:endParaRPr dirty="0"/>
                        </a:p>
                      </a:txBody>
                      <a:tcPr>
                        <a:solidFill>
                          <a:schemeClr val="accent2">
                            <a:lumMod val="60000"/>
                            <a:lumOff val="40000"/>
                            <a:alpha val="20000"/>
                          </a:schemeClr>
                        </a:solidFill>
                      </a:tcPr>
                    </a:tc>
                  </a:tr>
                  <a:tr h="365760">
                    <a:tc>
                      <a:txBody>
                        <a:bodyPr/>
                        <a:lstStyle/>
                        <a:p>
                          <a:endParaRPr lang="en-US"/>
                        </a:p>
                      </a:txBody>
                      <a:tcPr>
                        <a:blipFill rotWithShape="0">
                          <a:blip r:embed="rId2"/>
                          <a:stretch>
                            <a:fillRect l="-680" t="-433333" r="-606803" b="-26667"/>
                          </a:stretch>
                        </a:blipFill>
                      </a:tcPr>
                    </a:tc>
                    <a:tc>
                      <a:txBody>
                        <a:bodyPr/>
                        <a:lstStyle/>
                        <a:p>
                          <a:r>
                            <a:rPr dirty="0" smtClean="0"/>
                            <a:t>0.013</a:t>
                          </a:r>
                          <a:endParaRPr dirty="0"/>
                        </a:p>
                      </a:txBody>
                      <a:tcPr>
                        <a:solidFill>
                          <a:schemeClr val="accent3">
                            <a:lumMod val="40000"/>
                            <a:lumOff val="60000"/>
                          </a:schemeClr>
                        </a:solidFill>
                      </a:tcPr>
                    </a:tc>
                    <a:tc>
                      <a:txBody>
                        <a:bodyPr/>
                        <a:lstStyle/>
                        <a:p>
                          <a:r>
                            <a:rPr dirty="0" smtClean="0"/>
                            <a:t>0.0</a:t>
                          </a:r>
                          <a:r>
                            <a:rPr lang="en-US" dirty="0" smtClean="0"/>
                            <a:t>2</a:t>
                          </a:r>
                          <a:r>
                            <a:rPr dirty="0" smtClean="0"/>
                            <a:t>8</a:t>
                          </a:r>
                          <a:endParaRPr dirty="0"/>
                        </a:p>
                      </a:txBody>
                      <a:tcPr>
                        <a:solidFill>
                          <a:schemeClr val="accent3">
                            <a:lumMod val="40000"/>
                            <a:lumOff val="60000"/>
                          </a:schemeClr>
                        </a:solidFill>
                      </a:tcPr>
                    </a:tc>
                    <a:tc>
                      <a:txBody>
                        <a:bodyPr/>
                        <a:lstStyle/>
                        <a:p>
                          <a:r>
                            <a:rPr dirty="0" smtClean="0"/>
                            <a:t>2.338</a:t>
                          </a:r>
                          <a:endParaRPr dirty="0"/>
                        </a:p>
                      </a:txBody>
                      <a:tcPr>
                        <a:solidFill>
                          <a:schemeClr val="accent3">
                            <a:lumMod val="40000"/>
                            <a:lumOff val="60000"/>
                          </a:schemeClr>
                        </a:solidFill>
                      </a:tcPr>
                    </a:tc>
                    <a:tc>
                      <a:txBody>
                        <a:bodyPr/>
                        <a:lstStyle/>
                        <a:p>
                          <a:r>
                            <a:rPr dirty="0" smtClean="0"/>
                            <a:t>0.0203</a:t>
                          </a:r>
                          <a:endParaRPr dirty="0"/>
                        </a:p>
                      </a:txBody>
                      <a:tcPr>
                        <a:solidFill>
                          <a:schemeClr val="accent3">
                            <a:lumMod val="40000"/>
                            <a:lumOff val="60000"/>
                          </a:schemeClr>
                        </a:solidFill>
                      </a:tcPr>
                    </a:tc>
                    <a:tc>
                      <a:txBody>
                        <a:bodyPr/>
                        <a:lstStyle/>
                        <a:p>
                          <a:r>
                            <a:rPr dirty="0" smtClean="0"/>
                            <a:t>0.0</a:t>
                          </a:r>
                          <a:r>
                            <a:rPr lang="en-US" dirty="0" smtClean="0"/>
                            <a:t>08</a:t>
                          </a:r>
                          <a:endParaRPr dirty="0"/>
                        </a:p>
                      </a:txBody>
                      <a:tcPr>
                        <a:solidFill>
                          <a:schemeClr val="accent3">
                            <a:lumMod val="40000"/>
                            <a:lumOff val="60000"/>
                          </a:schemeClr>
                        </a:solidFill>
                      </a:tcPr>
                    </a:tc>
                    <a:tc>
                      <a:txBody>
                        <a:bodyPr/>
                        <a:lstStyle/>
                        <a:p>
                          <a:r>
                            <a:rPr dirty="0" smtClean="0"/>
                            <a:t>0.0</a:t>
                          </a:r>
                          <a:r>
                            <a:rPr lang="en-US" dirty="0" smtClean="0"/>
                            <a:t>3</a:t>
                          </a:r>
                          <a:r>
                            <a:rPr dirty="0" smtClean="0"/>
                            <a:t>5</a:t>
                          </a:r>
                          <a:endParaRPr dirty="0"/>
                        </a:p>
                      </a:txBody>
                      <a:tcPr>
                        <a:solidFill>
                          <a:schemeClr val="accent3">
                            <a:lumMod val="40000"/>
                            <a:lumOff val="60000"/>
                          </a:schemeClr>
                        </a:solidFill>
                      </a:tcPr>
                    </a:tc>
                  </a:tr>
                </a:tbl>
              </a:graphicData>
            </a:graphic>
          </p:graphicFrame>
        </mc:Fallback>
      </mc:AlternateContent>
      <p:sp>
        <p:nvSpPr>
          <p:cNvPr id="11" name="Content Placeholder 2"/>
          <p:cNvSpPr txBox="1">
            <a:spLocks/>
          </p:cNvSpPr>
          <p:nvPr/>
        </p:nvSpPr>
        <p:spPr>
          <a:xfrm>
            <a:off x="7037207" y="1028399"/>
            <a:ext cx="4004344" cy="50091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b="1" dirty="0"/>
              <a:t>One model</a:t>
            </a:r>
          </a:p>
        </p:txBody>
      </p:sp>
      <p:sp>
        <p:nvSpPr>
          <p:cNvPr id="12" name="Content Placeholder 2"/>
          <p:cNvSpPr txBox="1">
            <a:spLocks/>
          </p:cNvSpPr>
          <p:nvPr/>
        </p:nvSpPr>
        <p:spPr>
          <a:xfrm>
            <a:off x="131641" y="1361040"/>
            <a:ext cx="707499"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TV</a:t>
            </a:r>
            <a:endParaRPr lang="en-US" sz="2400" b="1" dirty="0"/>
          </a:p>
        </p:txBody>
      </p:sp>
      <p:sp>
        <p:nvSpPr>
          <p:cNvPr id="13" name="Content Placeholder 2"/>
          <p:cNvSpPr txBox="1">
            <a:spLocks/>
          </p:cNvSpPr>
          <p:nvPr/>
        </p:nvSpPr>
        <p:spPr>
          <a:xfrm>
            <a:off x="117993" y="2978754"/>
            <a:ext cx="1246783"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RADIO</a:t>
            </a:r>
            <a:endParaRPr lang="en-US" sz="2400" b="1" dirty="0"/>
          </a:p>
        </p:txBody>
      </p:sp>
      <p:sp>
        <p:nvSpPr>
          <p:cNvPr id="14" name="Content Placeholder 2"/>
          <p:cNvSpPr txBox="1">
            <a:spLocks/>
          </p:cNvSpPr>
          <p:nvPr/>
        </p:nvSpPr>
        <p:spPr>
          <a:xfrm>
            <a:off x="67808" y="4469644"/>
            <a:ext cx="1092252"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NEWS</a:t>
            </a:r>
            <a:endParaRPr lang="en-US" sz="2400" b="1" dirty="0"/>
          </a:p>
        </p:txBody>
      </p:sp>
    </p:spTree>
    <p:extLst>
      <p:ext uri="{BB962C8B-B14F-4D97-AF65-F5344CB8AC3E}">
        <p14:creationId xmlns:p14="http://schemas.microsoft.com/office/powerpoint/2010/main" val="767594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2"/>
              <p:cNvSpPr txBox="1">
                <a:spLocks/>
              </p:cNvSpPr>
              <p:nvPr/>
            </p:nvSpPr>
            <p:spPr>
              <a:xfrm>
                <a:off x="932496" y="1134865"/>
                <a:ext cx="10327008" cy="312192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As with the simple linear regression, he standard errors can be calculated either using statistical modeling </a:t>
                </a:r>
              </a:p>
              <a:p>
                <a:endParaRPr lang="en-US" sz="2400" dirty="0"/>
              </a:p>
              <a:p>
                <a:pPr/>
                <a14:m>
                  <m:oMathPara xmlns:m="http://schemas.openxmlformats.org/officeDocument/2006/math">
                    <m:oMathParaPr>
                      <m:jc m:val="centerGroup"/>
                    </m:oMathParaPr>
                    <m:oMath xmlns:m="http://schemas.openxmlformats.org/officeDocument/2006/math">
                      <m:r>
                        <a:rPr lang="en-US" sz="3200" b="0" i="1" smtClean="0">
                          <a:latin typeface="Cambria Math" charset="0"/>
                        </a:rPr>
                        <m:t>𝑆𝐸</m:t>
                      </m:r>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r>
                                <a:rPr lang="en-US" sz="3200" b="0" i="1" smtClean="0">
                                  <a:latin typeface="Cambria Math" charset="0"/>
                                </a:rPr>
                                <m:t>𝛽</m:t>
                              </m:r>
                            </m:e>
                          </m:d>
                        </m:e>
                        <m:sup>
                          <m:r>
                            <a:rPr lang="en-US" sz="3200" b="0" i="1" smtClean="0">
                              <a:latin typeface="Cambria Math" charset="0"/>
                            </a:rPr>
                            <m:t>2</m:t>
                          </m:r>
                        </m:sup>
                      </m:sSup>
                      <m:r>
                        <a:rPr lang="en-US" sz="3200" b="0" i="1" smtClean="0">
                          <a:latin typeface="Cambria Math" charset="0"/>
                        </a:rPr>
                        <m:t>=</m:t>
                      </m:r>
                      <m:sSup>
                        <m:sSupPr>
                          <m:ctrlPr>
                            <a:rPr lang="en-US" sz="3200" b="0" i="1" smtClean="0">
                              <a:latin typeface="Cambria Math" panose="02040503050406030204" pitchFamily="18" charset="0"/>
                            </a:rPr>
                          </m:ctrlPr>
                        </m:sSupPr>
                        <m:e>
                          <m:r>
                            <a:rPr lang="en-US" sz="3200" b="0" i="1" smtClean="0">
                              <a:latin typeface="Cambria Math" charset="0"/>
                            </a:rPr>
                            <m:t>𝜎</m:t>
                          </m:r>
                        </m:e>
                        <m:sup>
                          <m:r>
                            <a:rPr lang="en-US" sz="3200" b="0" i="1" smtClean="0">
                              <a:latin typeface="Cambria Math" charset="0"/>
                            </a:rPr>
                            <m:t>2</m:t>
                          </m:r>
                        </m:sup>
                      </m:sSup>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charset="0"/>
                                    </a:rPr>
                                    <m:t>𝑋</m:t>
                                  </m:r>
                                </m:e>
                                <m:sup>
                                  <m:r>
                                    <a:rPr lang="en-US" sz="3200" b="0" i="1" smtClean="0">
                                      <a:latin typeface="Cambria Math" charset="0"/>
                                    </a:rPr>
                                    <m:t>𝑇</m:t>
                                  </m:r>
                                </m:sup>
                              </m:sSup>
                              <m:r>
                                <a:rPr lang="en-US" sz="3200" b="0" i="1" smtClean="0">
                                  <a:latin typeface="Cambria Math" charset="0"/>
                                </a:rPr>
                                <m:t>𝑋</m:t>
                              </m:r>
                            </m:e>
                          </m:d>
                        </m:e>
                        <m:sup>
                          <m:r>
                            <a:rPr lang="en-US" sz="3200" b="0" i="1" smtClean="0">
                              <a:latin typeface="Cambria Math" charset="0"/>
                            </a:rPr>
                            <m:t>−1</m:t>
                          </m:r>
                        </m:sup>
                      </m:sSup>
                    </m:oMath>
                  </m:oMathPara>
                </a14:m>
                <a:endParaRPr lang="en-US" sz="2400" dirty="0"/>
              </a:p>
              <a:p>
                <a:endParaRPr lang="en-US" sz="2400" dirty="0"/>
              </a:p>
              <a:p>
                <a:endParaRPr lang="en-US" sz="2400" dirty="0"/>
              </a:p>
              <a:p>
                <a:endParaRPr lang="en-US" sz="2400" dirty="0"/>
              </a:p>
              <a:p>
                <a:r>
                  <a:rPr lang="en-US" sz="2400" dirty="0"/>
                  <a:t>Or </a:t>
                </a:r>
                <a:r>
                  <a:rPr lang="en-US" sz="2400" b="1" dirty="0"/>
                  <a:t>bootstrap </a:t>
                </a:r>
              </a:p>
            </p:txBody>
          </p:sp>
        </mc:Choice>
        <mc:Fallback xmlns="">
          <p:sp>
            <p:nvSpPr>
              <p:cNvPr id="11" name="Content Placeholder 2"/>
              <p:cNvSpPr txBox="1">
                <a:spLocks noRot="1" noChangeAspect="1" noMove="1" noResize="1" noEditPoints="1" noAdjustHandles="1" noChangeArrowheads="1" noChangeShapeType="1" noTextEdit="1"/>
              </p:cNvSpPr>
              <p:nvPr/>
            </p:nvSpPr>
            <p:spPr>
              <a:xfrm>
                <a:off x="932496" y="1134865"/>
                <a:ext cx="10327008" cy="3121921"/>
              </a:xfrm>
              <a:prstGeom prst="rect">
                <a:avLst/>
              </a:prstGeom>
              <a:blipFill rotWithShape="0">
                <a:blip r:embed="rId3"/>
                <a:stretch>
                  <a:fillRect l="-945" t="-1563" b="-16797"/>
                </a:stretch>
              </a:blipFill>
              <a:ln>
                <a:no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Standard Errors for Multiple Linear Regression</a:t>
            </a:r>
          </a:p>
        </p:txBody>
      </p:sp>
      <p:sp>
        <p:nvSpPr>
          <p:cNvPr id="3" name="Content Placeholder 2"/>
          <p:cNvSpPr>
            <a:spLocks noGrp="1"/>
          </p:cNvSpPr>
          <p:nvPr>
            <p:ph idx="1"/>
          </p:nvPr>
        </p:nvSpPr>
        <p:spPr/>
        <p:txBody>
          <a:bodyPr/>
          <a:lstStyle/>
          <a:p>
            <a:r>
              <a:rPr lang="en-US" sz="2400" dirty="0"/>
              <a:t> </a:t>
            </a:r>
          </a:p>
        </p:txBody>
      </p:sp>
      <p:sp>
        <p:nvSpPr>
          <p:cNvPr id="4" name="Slide Number Placeholder 3"/>
          <p:cNvSpPr>
            <a:spLocks noGrp="1"/>
          </p:cNvSpPr>
          <p:nvPr>
            <p:ph type="sldNum" sz="quarter" idx="12"/>
          </p:nvPr>
        </p:nvSpPr>
        <p:spPr/>
        <p:txBody>
          <a:bodyPr/>
          <a:lstStyle/>
          <a:p>
            <a:fld id="{81B7CCDB-6D39-0547-B7B3-C80E39D6513A}" type="slidenum">
              <a:rPr lang="en-US" smtClean="0"/>
              <a:t>10</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7504" y="3482067"/>
            <a:ext cx="4925786" cy="3283858"/>
          </a:xfrm>
          <a:prstGeom prst="rect">
            <a:avLst/>
          </a:prstGeom>
        </p:spPr>
      </p:pic>
    </p:spTree>
    <p:extLst>
      <p:ext uri="{BB962C8B-B14F-4D97-AF65-F5344CB8AC3E}">
        <p14:creationId xmlns:p14="http://schemas.microsoft.com/office/powerpoint/2010/main" val="120352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3" name="Content Placeholder 2"/>
          <p:cNvSpPr>
            <a:spLocks noGrp="1"/>
          </p:cNvSpPr>
          <p:nvPr>
            <p:ph idx="1"/>
          </p:nvPr>
        </p:nvSpPr>
        <p:spPr/>
        <p:txBody>
          <a:bodyPr/>
          <a:lstStyle/>
          <a:p>
            <a:r>
              <a:rPr lang="en-US" b="1" dirty="0"/>
              <a:t>Collinearity</a:t>
            </a:r>
            <a:r>
              <a:rPr lang="en-US" dirty="0"/>
              <a:t> refers to the case in which two or more predictors are correlated (related). </a:t>
            </a:r>
          </a:p>
          <a:p>
            <a:endParaRPr lang="en-US" dirty="0"/>
          </a:p>
          <a:p>
            <a:r>
              <a:rPr lang="en-US" dirty="0"/>
              <a:t>We will re-visit collinearity in the next lecture when we address </a:t>
            </a:r>
            <a:r>
              <a:rPr lang="en-US" b="1" dirty="0">
                <a:solidFill>
                  <a:srgbClr val="C00000"/>
                </a:solidFill>
              </a:rPr>
              <a:t>overfitting</a:t>
            </a:r>
            <a:r>
              <a:rPr lang="en-US" dirty="0"/>
              <a:t>, but for now we want to examine how does collinearity affects our confidence on the coefficients and consequently on the importance of those coefficients. </a:t>
            </a:r>
          </a:p>
          <a:p>
            <a:endParaRPr lang="en-US" dirty="0"/>
          </a:p>
          <a:p>
            <a:endParaRPr lang="en-US" dirty="0"/>
          </a:p>
        </p:txBody>
      </p:sp>
      <p:sp>
        <p:nvSpPr>
          <p:cNvPr id="6" name="Slide Number Placeholder 5"/>
          <p:cNvSpPr>
            <a:spLocks noGrp="1"/>
          </p:cNvSpPr>
          <p:nvPr>
            <p:ph type="sldNum" sz="quarter" idx="12"/>
          </p:nvPr>
        </p:nvSpPr>
        <p:spPr/>
        <p:txBody>
          <a:bodyPr/>
          <a:lstStyle/>
          <a:p>
            <a:fld id="{81B7CCDB-6D39-0547-B7B3-C80E39D6513A}" type="slidenum">
              <a:rPr lang="en-US" smtClean="0"/>
              <a:t>11</a:t>
            </a:fld>
            <a:endParaRPr lang="en-US"/>
          </a:p>
        </p:txBody>
      </p:sp>
    </p:spTree>
    <p:extLst>
      <p:ext uri="{BB962C8B-B14F-4D97-AF65-F5344CB8AC3E}">
        <p14:creationId xmlns:p14="http://schemas.microsoft.com/office/powerpoint/2010/main" val="55057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10" name="Content Placeholder 2"/>
          <p:cNvSpPr>
            <a:spLocks noGrp="1"/>
          </p:cNvSpPr>
          <p:nvPr>
            <p:ph idx="1"/>
          </p:nvPr>
        </p:nvSpPr>
        <p:spPr>
          <a:xfrm>
            <a:off x="880084" y="1028399"/>
            <a:ext cx="4004344" cy="500917"/>
          </a:xfrm>
        </p:spPr>
        <p:txBody>
          <a:bodyPr/>
          <a:lstStyle/>
          <a:p>
            <a:r>
              <a:rPr lang="en-US" sz="2400" b="1" dirty="0"/>
              <a:t>Three individual models</a:t>
            </a:r>
          </a:p>
        </p:txBody>
      </p:sp>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graphicFrame>
        <p:nvGraphicFramePr>
          <p:cNvPr id="5" name="Table 4"/>
          <p:cNvGraphicFramePr>
            <a:graphicFrameLocks noGrp="1"/>
          </p:cNvGraphicFramePr>
          <p:nvPr/>
        </p:nvGraphicFramePr>
        <p:xfrm>
          <a:off x="172585" y="4846877"/>
          <a:ext cx="5518531" cy="1195338"/>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val="20000"/>
                    </a:ext>
                  </a:extLst>
                </a:gridCol>
                <a:gridCol w="916115">
                  <a:extLst>
                    <a:ext uri="{9D8B030D-6E8A-4147-A177-3AD203B41FA5}">
                      <a16:colId xmlns:a16="http://schemas.microsoft.com/office/drawing/2014/main" val="20001"/>
                    </a:ext>
                  </a:extLst>
                </a:gridCol>
                <a:gridCol w="871855">
                  <a:extLst>
                    <a:ext uri="{9D8B030D-6E8A-4147-A177-3AD203B41FA5}">
                      <a16:colId xmlns:a16="http://schemas.microsoft.com/office/drawing/2014/main" val="20002"/>
                    </a:ext>
                  </a:extLst>
                </a:gridCol>
                <a:gridCol w="1171893">
                  <a:extLst>
                    <a:ext uri="{9D8B030D-6E8A-4147-A177-3AD203B41FA5}">
                      <a16:colId xmlns:a16="http://schemas.microsoft.com/office/drawing/2014/main" val="20003"/>
                    </a:ext>
                  </a:extLst>
                </a:gridCol>
                <a:gridCol w="871855">
                  <a:extLst>
                    <a:ext uri="{9D8B030D-6E8A-4147-A177-3AD203B41FA5}">
                      <a16:colId xmlns:a16="http://schemas.microsoft.com/office/drawing/2014/main" val="20004"/>
                    </a:ext>
                  </a:extLst>
                </a:gridCol>
                <a:gridCol w="930845">
                  <a:extLst>
                    <a:ext uri="{9D8B030D-6E8A-4147-A177-3AD203B41FA5}">
                      <a16:colId xmlns:a16="http://schemas.microsoft.com/office/drawing/2014/main" val="20005"/>
                    </a:ext>
                  </a:extLst>
                </a:gridCol>
              </a:tblGrid>
              <a:tr h="438562">
                <a:tc>
                  <a:txBody>
                    <a:bodyPr/>
                    <a:lstStyle/>
                    <a:p>
                      <a:r>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extLst>
                  <a:ext uri="{0D108BD9-81ED-4DB2-BD59-A6C34878D82A}">
                    <a16:rowId xmlns:a16="http://schemas.microsoft.com/office/drawing/2014/main" val="10000"/>
                  </a:ext>
                </a:extLst>
              </a:tr>
              <a:tr h="369476">
                <a:tc>
                  <a:txBody>
                    <a:bodyPr/>
                    <a:lstStyle/>
                    <a:p>
                      <a:r>
                        <a:rPr dirty="0"/>
                        <a:t>11.5</a:t>
                      </a:r>
                      <a:r>
                        <a:rPr lang="en-US" dirty="0"/>
                        <a:t>5</a:t>
                      </a:r>
                      <a:endParaRPr dirty="0"/>
                    </a:p>
                  </a:txBody>
                  <a:tcPr/>
                </a:tc>
                <a:tc>
                  <a:txBody>
                    <a:bodyPr/>
                    <a:lstStyle/>
                    <a:p>
                      <a:r>
                        <a:rPr dirty="0"/>
                        <a:t>0.576</a:t>
                      </a:r>
                    </a:p>
                  </a:txBody>
                  <a:tcPr/>
                </a:tc>
                <a:tc>
                  <a:txBody>
                    <a:bodyPr/>
                    <a:lstStyle/>
                    <a:p>
                      <a:r>
                        <a:rPr dirty="0"/>
                        <a:t>20.036</a:t>
                      </a:r>
                    </a:p>
                  </a:txBody>
                  <a:tcPr/>
                </a:tc>
                <a:tc>
                  <a:txBody>
                    <a:bodyPr/>
                    <a:lstStyle/>
                    <a:p>
                      <a:r>
                        <a:rPr dirty="0"/>
                        <a:t>1.628e-49</a:t>
                      </a:r>
                    </a:p>
                  </a:txBody>
                  <a:tcPr/>
                </a:tc>
                <a:tc>
                  <a:txBody>
                    <a:bodyPr/>
                    <a:lstStyle/>
                    <a:p>
                      <a:r>
                        <a:rPr dirty="0"/>
                        <a:t>10.414</a:t>
                      </a:r>
                    </a:p>
                  </a:txBody>
                  <a:tcPr/>
                </a:tc>
                <a:tc>
                  <a:txBody>
                    <a:bodyPr/>
                    <a:lstStyle/>
                    <a:p>
                      <a:r>
                        <a:rPr dirty="0"/>
                        <a:t>12.688</a:t>
                      </a:r>
                    </a:p>
                  </a:txBody>
                  <a:tcPr/>
                </a:tc>
                <a:extLst>
                  <a:ext uri="{0D108BD9-81ED-4DB2-BD59-A6C34878D82A}">
                    <a16:rowId xmlns:a16="http://schemas.microsoft.com/office/drawing/2014/main" val="10001"/>
                  </a:ext>
                </a:extLst>
              </a:tr>
              <a:tr h="387300">
                <a:tc>
                  <a:txBody>
                    <a:bodyPr/>
                    <a:lstStyle/>
                    <a:p>
                      <a:r>
                        <a:rPr dirty="0"/>
                        <a:t>0.074</a:t>
                      </a:r>
                    </a:p>
                  </a:txBody>
                  <a:tcPr>
                    <a:solidFill>
                      <a:schemeClr val="accent3">
                        <a:lumMod val="40000"/>
                        <a:lumOff val="60000"/>
                      </a:schemeClr>
                    </a:solidFill>
                  </a:tcPr>
                </a:tc>
                <a:tc>
                  <a:txBody>
                    <a:bodyPr/>
                    <a:lstStyle/>
                    <a:p>
                      <a:r>
                        <a:rPr dirty="0"/>
                        <a:t>0.014</a:t>
                      </a:r>
                    </a:p>
                  </a:txBody>
                  <a:tcPr>
                    <a:solidFill>
                      <a:schemeClr val="accent3">
                        <a:lumMod val="40000"/>
                        <a:lumOff val="60000"/>
                      </a:schemeClr>
                    </a:solidFill>
                  </a:tcPr>
                </a:tc>
                <a:tc>
                  <a:txBody>
                    <a:bodyPr/>
                    <a:lstStyle/>
                    <a:p>
                      <a:r>
                        <a:rPr dirty="0"/>
                        <a:t>5.134</a:t>
                      </a:r>
                    </a:p>
                  </a:txBody>
                  <a:tcPr>
                    <a:solidFill>
                      <a:schemeClr val="accent3">
                        <a:lumMod val="40000"/>
                        <a:lumOff val="60000"/>
                      </a:schemeClr>
                    </a:solidFill>
                  </a:tcPr>
                </a:tc>
                <a:tc>
                  <a:txBody>
                    <a:bodyPr/>
                    <a:lstStyle/>
                    <a:p>
                      <a:r>
                        <a:rPr dirty="0"/>
                        <a:t>6.734e-07</a:t>
                      </a:r>
                    </a:p>
                  </a:txBody>
                  <a:tcPr>
                    <a:solidFill>
                      <a:schemeClr val="accent3">
                        <a:lumMod val="40000"/>
                        <a:lumOff val="60000"/>
                      </a:schemeClr>
                    </a:solidFill>
                  </a:tcPr>
                </a:tc>
                <a:tc>
                  <a:txBody>
                    <a:bodyPr/>
                    <a:lstStyle/>
                    <a:p>
                      <a:r>
                        <a:rPr dirty="0"/>
                        <a:t>0.0456</a:t>
                      </a:r>
                    </a:p>
                  </a:txBody>
                  <a:tcPr>
                    <a:solidFill>
                      <a:schemeClr val="accent3">
                        <a:lumMod val="40000"/>
                        <a:lumOff val="60000"/>
                      </a:schemeClr>
                    </a:solidFill>
                  </a:tcPr>
                </a:tc>
                <a:tc>
                  <a:txBody>
                    <a:bodyPr/>
                    <a:lstStyle/>
                    <a:p>
                      <a:r>
                        <a:rPr dirty="0"/>
                        <a:t>0.102</a:t>
                      </a:r>
                    </a:p>
                  </a:txBody>
                  <a:tcPr>
                    <a:solidFill>
                      <a:schemeClr val="accent3">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nvGraphicFramePr>
        <p:xfrm>
          <a:off x="182578" y="1792621"/>
          <a:ext cx="5399356" cy="1127305"/>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val="20000"/>
                    </a:ext>
                  </a:extLst>
                </a:gridCol>
                <a:gridCol w="950558">
                  <a:extLst>
                    <a:ext uri="{9D8B030D-6E8A-4147-A177-3AD203B41FA5}">
                      <a16:colId xmlns:a16="http://schemas.microsoft.com/office/drawing/2014/main" val="20001"/>
                    </a:ext>
                  </a:extLst>
                </a:gridCol>
                <a:gridCol w="871855">
                  <a:extLst>
                    <a:ext uri="{9D8B030D-6E8A-4147-A177-3AD203B41FA5}">
                      <a16:colId xmlns:a16="http://schemas.microsoft.com/office/drawing/2014/main" val="20002"/>
                    </a:ext>
                  </a:extLst>
                </a:gridCol>
                <a:gridCol w="1200000">
                  <a:extLst>
                    <a:ext uri="{9D8B030D-6E8A-4147-A177-3AD203B41FA5}">
                      <a16:colId xmlns:a16="http://schemas.microsoft.com/office/drawing/2014/main" val="20003"/>
                    </a:ext>
                  </a:extLst>
                </a:gridCol>
                <a:gridCol w="833755">
                  <a:extLst>
                    <a:ext uri="{9D8B030D-6E8A-4147-A177-3AD203B41FA5}">
                      <a16:colId xmlns:a16="http://schemas.microsoft.com/office/drawing/2014/main" val="20004"/>
                    </a:ext>
                  </a:extLst>
                </a:gridCol>
                <a:gridCol w="787220">
                  <a:extLst>
                    <a:ext uri="{9D8B030D-6E8A-4147-A177-3AD203B41FA5}">
                      <a16:colId xmlns:a16="http://schemas.microsoft.com/office/drawing/2014/main" val="20005"/>
                    </a:ext>
                  </a:extLst>
                </a:gridCol>
              </a:tblGrid>
              <a:tr h="0">
                <a:tc>
                  <a:txBody>
                    <a:bodyPr/>
                    <a:lstStyle/>
                    <a:p>
                      <a:r>
                        <a:t>Coef.</a:t>
                      </a:r>
                    </a:p>
                  </a:txBody>
                  <a:tcPr/>
                </a:tc>
                <a:tc>
                  <a:txBody>
                    <a:bodyPr/>
                    <a:lstStyle/>
                    <a:p>
                      <a:r>
                        <a:t>Std.Err.</a:t>
                      </a:r>
                    </a:p>
                  </a:txBody>
                  <a:tcPr/>
                </a:tc>
                <a:tc>
                  <a:txBody>
                    <a:bodyPr/>
                    <a:lstStyle/>
                    <a:p>
                      <a:r>
                        <a:rPr dirty="0"/>
                        <a:t>t</a:t>
                      </a:r>
                    </a:p>
                  </a:txBody>
                  <a:tcPr/>
                </a:tc>
                <a:tc>
                  <a:txBody>
                    <a:bodyPr/>
                    <a:lstStyle/>
                    <a:p>
                      <a:r>
                        <a:rPr dirty="0"/>
                        <a:t>P&gt;|t|</a:t>
                      </a:r>
                    </a:p>
                  </a:txBody>
                  <a:tcPr/>
                </a:tc>
                <a:tc>
                  <a:txBody>
                    <a:bodyPr/>
                    <a:lstStyle/>
                    <a:p>
                      <a:r>
                        <a:rPr dirty="0"/>
                        <a:t>[0.025</a:t>
                      </a:r>
                    </a:p>
                  </a:txBody>
                  <a:tcPr/>
                </a:tc>
                <a:tc>
                  <a:txBody>
                    <a:bodyPr/>
                    <a:lstStyle/>
                    <a:p>
                      <a:r>
                        <a:t>0.975]</a:t>
                      </a:r>
                    </a:p>
                  </a:txBody>
                  <a:tcPr/>
                </a:tc>
                <a:extLst>
                  <a:ext uri="{0D108BD9-81ED-4DB2-BD59-A6C34878D82A}">
                    <a16:rowId xmlns:a16="http://schemas.microsoft.com/office/drawing/2014/main" val="10000"/>
                  </a:ext>
                </a:extLst>
              </a:tr>
              <a:tr h="395785">
                <a:tc>
                  <a:txBody>
                    <a:bodyPr/>
                    <a:lstStyle/>
                    <a:p>
                      <a:r>
                        <a:rPr dirty="0"/>
                        <a:t>6.679</a:t>
                      </a:r>
                    </a:p>
                  </a:txBody>
                  <a:tcPr/>
                </a:tc>
                <a:tc>
                  <a:txBody>
                    <a:bodyPr/>
                    <a:lstStyle/>
                    <a:p>
                      <a:r>
                        <a:rPr dirty="0"/>
                        <a:t>0.478</a:t>
                      </a:r>
                    </a:p>
                  </a:txBody>
                  <a:tcPr/>
                </a:tc>
                <a:tc>
                  <a:txBody>
                    <a:bodyPr/>
                    <a:lstStyle/>
                    <a:p>
                      <a:r>
                        <a:rPr dirty="0"/>
                        <a:t>13.957</a:t>
                      </a:r>
                    </a:p>
                  </a:txBody>
                  <a:tcPr/>
                </a:tc>
                <a:tc>
                  <a:txBody>
                    <a:bodyPr/>
                    <a:lstStyle/>
                    <a:p>
                      <a:r>
                        <a:rPr dirty="0"/>
                        <a:t>2.804e-31</a:t>
                      </a:r>
                    </a:p>
                  </a:txBody>
                  <a:tcPr/>
                </a:tc>
                <a:tc>
                  <a:txBody>
                    <a:bodyPr/>
                    <a:lstStyle/>
                    <a:p>
                      <a:r>
                        <a:rPr dirty="0"/>
                        <a:t>5.735</a:t>
                      </a:r>
                    </a:p>
                  </a:txBody>
                  <a:tcPr/>
                </a:tc>
                <a:tc>
                  <a:txBody>
                    <a:bodyPr/>
                    <a:lstStyle/>
                    <a:p>
                      <a:r>
                        <a:rPr dirty="0"/>
                        <a:t>7.622</a:t>
                      </a:r>
                    </a:p>
                  </a:txBody>
                  <a:tcPr/>
                </a:tc>
                <a:extLst>
                  <a:ext uri="{0D108BD9-81ED-4DB2-BD59-A6C34878D82A}">
                    <a16:rowId xmlns:a16="http://schemas.microsoft.com/office/drawing/2014/main" val="10001"/>
                  </a:ext>
                </a:extLst>
              </a:tr>
              <a:tr h="351733">
                <a:tc>
                  <a:txBody>
                    <a:bodyPr/>
                    <a:lstStyle/>
                    <a:p>
                      <a:r>
                        <a:rPr dirty="0"/>
                        <a:t>0.048</a:t>
                      </a:r>
                    </a:p>
                  </a:txBody>
                  <a:tcPr>
                    <a:solidFill>
                      <a:schemeClr val="accent1">
                        <a:lumMod val="20000"/>
                        <a:lumOff val="80000"/>
                      </a:schemeClr>
                    </a:solidFill>
                  </a:tcPr>
                </a:tc>
                <a:tc>
                  <a:txBody>
                    <a:bodyPr/>
                    <a:lstStyle/>
                    <a:p>
                      <a:r>
                        <a:rPr dirty="0"/>
                        <a:t>0.0027</a:t>
                      </a:r>
                    </a:p>
                  </a:txBody>
                  <a:tcPr>
                    <a:solidFill>
                      <a:schemeClr val="accent1">
                        <a:lumMod val="20000"/>
                        <a:lumOff val="80000"/>
                      </a:schemeClr>
                    </a:solidFill>
                  </a:tcPr>
                </a:tc>
                <a:tc>
                  <a:txBody>
                    <a:bodyPr/>
                    <a:lstStyle/>
                    <a:p>
                      <a:r>
                        <a:rPr dirty="0"/>
                        <a:t>17.303</a:t>
                      </a:r>
                    </a:p>
                  </a:txBody>
                  <a:tcPr>
                    <a:solidFill>
                      <a:schemeClr val="accent1">
                        <a:lumMod val="20000"/>
                        <a:lumOff val="80000"/>
                      </a:schemeClr>
                    </a:solidFill>
                  </a:tcPr>
                </a:tc>
                <a:tc>
                  <a:txBody>
                    <a:bodyPr/>
                    <a:lstStyle/>
                    <a:p>
                      <a:r>
                        <a:rPr dirty="0"/>
                        <a:t>1.802e-41</a:t>
                      </a:r>
                    </a:p>
                  </a:txBody>
                  <a:tcPr>
                    <a:solidFill>
                      <a:schemeClr val="accent1">
                        <a:lumMod val="20000"/>
                        <a:lumOff val="80000"/>
                      </a:schemeClr>
                    </a:solidFill>
                  </a:tcPr>
                </a:tc>
                <a:tc>
                  <a:txBody>
                    <a:bodyPr/>
                    <a:lstStyle/>
                    <a:p>
                      <a:r>
                        <a:rPr dirty="0"/>
                        <a:t>0.042</a:t>
                      </a:r>
                    </a:p>
                  </a:txBody>
                  <a:tcPr>
                    <a:solidFill>
                      <a:schemeClr val="accent1">
                        <a:lumMod val="20000"/>
                        <a:lumOff val="80000"/>
                      </a:schemeClr>
                    </a:solidFill>
                  </a:tcPr>
                </a:tc>
                <a:tc>
                  <a:txBody>
                    <a:bodyPr/>
                    <a:lstStyle/>
                    <a:p>
                      <a:r>
                        <a:rPr dirty="0"/>
                        <a:t>0.053</a:t>
                      </a:r>
                    </a:p>
                  </a:txBody>
                  <a:tcPr>
                    <a:solidFill>
                      <a:schemeClr val="accent1">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9" name="Table 8"/>
          <p:cNvGraphicFramePr>
            <a:graphicFrameLocks noGrp="1"/>
          </p:cNvGraphicFramePr>
          <p:nvPr/>
        </p:nvGraphicFramePr>
        <p:xfrm>
          <a:off x="196226" y="3369635"/>
          <a:ext cx="5453947" cy="1100009"/>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val="20000"/>
                    </a:ext>
                  </a:extLst>
                </a:gridCol>
                <a:gridCol w="916115">
                  <a:extLst>
                    <a:ext uri="{9D8B030D-6E8A-4147-A177-3AD203B41FA5}">
                      <a16:colId xmlns:a16="http://schemas.microsoft.com/office/drawing/2014/main" val="20001"/>
                    </a:ext>
                  </a:extLst>
                </a:gridCol>
                <a:gridCol w="871855">
                  <a:extLst>
                    <a:ext uri="{9D8B030D-6E8A-4147-A177-3AD203B41FA5}">
                      <a16:colId xmlns:a16="http://schemas.microsoft.com/office/drawing/2014/main" val="20002"/>
                    </a:ext>
                  </a:extLst>
                </a:gridCol>
                <a:gridCol w="1200000">
                  <a:extLst>
                    <a:ext uri="{9D8B030D-6E8A-4147-A177-3AD203B41FA5}">
                      <a16:colId xmlns:a16="http://schemas.microsoft.com/office/drawing/2014/main" val="20003"/>
                    </a:ext>
                  </a:extLst>
                </a:gridCol>
                <a:gridCol w="833755">
                  <a:extLst>
                    <a:ext uri="{9D8B030D-6E8A-4147-A177-3AD203B41FA5}">
                      <a16:colId xmlns:a16="http://schemas.microsoft.com/office/drawing/2014/main" val="20004"/>
                    </a:ext>
                  </a:extLst>
                </a:gridCol>
                <a:gridCol w="876254">
                  <a:extLst>
                    <a:ext uri="{9D8B030D-6E8A-4147-A177-3AD203B41FA5}">
                      <a16:colId xmlns:a16="http://schemas.microsoft.com/office/drawing/2014/main" val="20005"/>
                    </a:ext>
                  </a:extLst>
                </a:gridCol>
              </a:tblGrid>
              <a:tr h="0">
                <a:tc>
                  <a:txBody>
                    <a:bodyPr/>
                    <a:lstStyle/>
                    <a:p>
                      <a:r>
                        <a:rPr dirty="0"/>
                        <a:t>Coef.</a:t>
                      </a:r>
                    </a:p>
                  </a:txBody>
                  <a:tcPr/>
                </a:tc>
                <a:tc>
                  <a:txBody>
                    <a:bodyPr/>
                    <a:lstStyle/>
                    <a:p>
                      <a:r>
                        <a:t>Std.Err.</a:t>
                      </a:r>
                    </a:p>
                  </a:txBody>
                  <a:tcPr/>
                </a:tc>
                <a:tc>
                  <a:txBody>
                    <a:bodyPr/>
                    <a:lstStyle/>
                    <a:p>
                      <a:r>
                        <a:rPr dirty="0"/>
                        <a:t>t</a:t>
                      </a:r>
                    </a:p>
                  </a:txBody>
                  <a:tcPr/>
                </a:tc>
                <a:tc>
                  <a:txBody>
                    <a:bodyPr/>
                    <a:lstStyle/>
                    <a:p>
                      <a:r>
                        <a:t>P&gt;|t|</a:t>
                      </a:r>
                    </a:p>
                  </a:txBody>
                  <a:tcPr/>
                </a:tc>
                <a:tc>
                  <a:txBody>
                    <a:bodyPr/>
                    <a:lstStyle/>
                    <a:p>
                      <a:r>
                        <a:t>[0.025</a:t>
                      </a:r>
                    </a:p>
                  </a:txBody>
                  <a:tcPr/>
                </a:tc>
                <a:tc>
                  <a:txBody>
                    <a:bodyPr/>
                    <a:lstStyle/>
                    <a:p>
                      <a:r>
                        <a:t>0.975]</a:t>
                      </a:r>
                    </a:p>
                  </a:txBody>
                  <a:tcPr/>
                </a:tc>
                <a:extLst>
                  <a:ext uri="{0D108BD9-81ED-4DB2-BD59-A6C34878D82A}">
                    <a16:rowId xmlns:a16="http://schemas.microsoft.com/office/drawing/2014/main" val="10000"/>
                  </a:ext>
                </a:extLst>
              </a:tr>
              <a:tr h="368489">
                <a:tc>
                  <a:txBody>
                    <a:bodyPr/>
                    <a:lstStyle/>
                    <a:p>
                      <a:r>
                        <a:rPr dirty="0"/>
                        <a:t>9.567</a:t>
                      </a:r>
                    </a:p>
                  </a:txBody>
                  <a:tcPr/>
                </a:tc>
                <a:tc>
                  <a:txBody>
                    <a:bodyPr/>
                    <a:lstStyle/>
                    <a:p>
                      <a:r>
                        <a:rPr dirty="0"/>
                        <a:t>0.553</a:t>
                      </a:r>
                    </a:p>
                  </a:txBody>
                  <a:tcPr/>
                </a:tc>
                <a:tc>
                  <a:txBody>
                    <a:bodyPr/>
                    <a:lstStyle/>
                    <a:p>
                      <a:r>
                        <a:rPr dirty="0"/>
                        <a:t>17.279</a:t>
                      </a:r>
                    </a:p>
                  </a:txBody>
                  <a:tcPr/>
                </a:tc>
                <a:tc>
                  <a:txBody>
                    <a:bodyPr/>
                    <a:lstStyle/>
                    <a:p>
                      <a:r>
                        <a:rPr dirty="0"/>
                        <a:t>2.133e-41</a:t>
                      </a:r>
                    </a:p>
                  </a:txBody>
                  <a:tcPr/>
                </a:tc>
                <a:tc>
                  <a:txBody>
                    <a:bodyPr/>
                    <a:lstStyle/>
                    <a:p>
                      <a:r>
                        <a:rPr dirty="0"/>
                        <a:t>8.475</a:t>
                      </a:r>
                    </a:p>
                  </a:txBody>
                  <a:tcPr/>
                </a:tc>
                <a:tc>
                  <a:txBody>
                    <a:bodyPr/>
                    <a:lstStyle/>
                    <a:p>
                      <a:r>
                        <a:rPr dirty="0"/>
                        <a:t>10.659</a:t>
                      </a:r>
                    </a:p>
                  </a:txBody>
                  <a:tcPr/>
                </a:tc>
                <a:extLst>
                  <a:ext uri="{0D108BD9-81ED-4DB2-BD59-A6C34878D82A}">
                    <a16:rowId xmlns:a16="http://schemas.microsoft.com/office/drawing/2014/main" val="10001"/>
                  </a:ext>
                </a:extLst>
              </a:tr>
              <a:tr h="354842">
                <a:tc>
                  <a:txBody>
                    <a:bodyPr/>
                    <a:lstStyle/>
                    <a:p>
                      <a:r>
                        <a:rPr dirty="0"/>
                        <a:t>0.195</a:t>
                      </a:r>
                    </a:p>
                  </a:txBody>
                  <a:tcPr>
                    <a:solidFill>
                      <a:schemeClr val="accent2">
                        <a:lumMod val="20000"/>
                        <a:lumOff val="80000"/>
                      </a:schemeClr>
                    </a:solidFill>
                  </a:tcPr>
                </a:tc>
                <a:tc>
                  <a:txBody>
                    <a:bodyPr/>
                    <a:lstStyle/>
                    <a:p>
                      <a:r>
                        <a:rPr dirty="0"/>
                        <a:t>0.020</a:t>
                      </a:r>
                    </a:p>
                  </a:txBody>
                  <a:tcPr>
                    <a:solidFill>
                      <a:schemeClr val="accent2">
                        <a:lumMod val="20000"/>
                        <a:lumOff val="80000"/>
                      </a:schemeClr>
                    </a:solidFill>
                  </a:tcPr>
                </a:tc>
                <a:tc>
                  <a:txBody>
                    <a:bodyPr/>
                    <a:lstStyle/>
                    <a:p>
                      <a:r>
                        <a:rPr dirty="0"/>
                        <a:t>9.429</a:t>
                      </a:r>
                    </a:p>
                  </a:txBody>
                  <a:tcPr>
                    <a:solidFill>
                      <a:schemeClr val="accent2">
                        <a:lumMod val="20000"/>
                        <a:lumOff val="80000"/>
                      </a:schemeClr>
                    </a:solidFill>
                  </a:tcPr>
                </a:tc>
                <a:tc>
                  <a:txBody>
                    <a:bodyPr/>
                    <a:lstStyle/>
                    <a:p>
                      <a:r>
                        <a:rPr dirty="0"/>
                        <a:t>1.134e-17</a:t>
                      </a:r>
                    </a:p>
                  </a:txBody>
                  <a:tcPr>
                    <a:solidFill>
                      <a:schemeClr val="accent2">
                        <a:lumMod val="20000"/>
                        <a:lumOff val="80000"/>
                      </a:schemeClr>
                    </a:solidFill>
                  </a:tcPr>
                </a:tc>
                <a:tc>
                  <a:txBody>
                    <a:bodyPr/>
                    <a:lstStyle/>
                    <a:p>
                      <a:r>
                        <a:rPr dirty="0"/>
                        <a:t>0.154</a:t>
                      </a:r>
                    </a:p>
                  </a:txBody>
                  <a:tcPr>
                    <a:solidFill>
                      <a:schemeClr val="accent2">
                        <a:lumMod val="20000"/>
                        <a:lumOff val="80000"/>
                      </a:schemeClr>
                    </a:solidFill>
                  </a:tcPr>
                </a:tc>
                <a:tc>
                  <a:txBody>
                    <a:bodyPr/>
                    <a:lstStyle/>
                    <a:p>
                      <a:r>
                        <a:rPr dirty="0"/>
                        <a:t>0.236</a:t>
                      </a:r>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extLst>
                        <a:ext uri="{9D8B030D-6E8A-4147-A177-3AD203B41FA5}">
                          <a16:colId xmlns:a16="http://schemas.microsoft.com/office/drawing/2014/main" val="20000"/>
                        </a:ext>
                      </a:extLst>
                    </a:gridCol>
                    <a:gridCol w="755968">
                      <a:extLst>
                        <a:ext uri="{9D8B030D-6E8A-4147-A177-3AD203B41FA5}">
                          <a16:colId xmlns:a16="http://schemas.microsoft.com/office/drawing/2014/main" val="20001"/>
                        </a:ext>
                      </a:extLst>
                    </a:gridCol>
                    <a:gridCol w="916115">
                      <a:extLst>
                        <a:ext uri="{9D8B030D-6E8A-4147-A177-3AD203B41FA5}">
                          <a16:colId xmlns:a16="http://schemas.microsoft.com/office/drawing/2014/main" val="20002"/>
                        </a:ext>
                      </a:extLst>
                    </a:gridCol>
                    <a:gridCol w="871855">
                      <a:extLst>
                        <a:ext uri="{9D8B030D-6E8A-4147-A177-3AD203B41FA5}">
                          <a16:colId xmlns:a16="http://schemas.microsoft.com/office/drawing/2014/main" val="20003"/>
                        </a:ext>
                      </a:extLst>
                    </a:gridCol>
                    <a:gridCol w="1147355">
                      <a:extLst>
                        <a:ext uri="{9D8B030D-6E8A-4147-A177-3AD203B41FA5}">
                          <a16:colId xmlns:a16="http://schemas.microsoft.com/office/drawing/2014/main" val="20004"/>
                        </a:ext>
                      </a:extLst>
                    </a:gridCol>
                    <a:gridCol w="833755">
                      <a:extLst>
                        <a:ext uri="{9D8B030D-6E8A-4147-A177-3AD203B41FA5}">
                          <a16:colId xmlns:a16="http://schemas.microsoft.com/office/drawing/2014/main" val="20005"/>
                        </a:ext>
                      </a:extLst>
                    </a:gridCol>
                    <a:gridCol w="887130">
                      <a:extLst>
                        <a:ext uri="{9D8B030D-6E8A-4147-A177-3AD203B41FA5}">
                          <a16:colId xmlns:a16="http://schemas.microsoft.com/office/drawing/2014/main" val="20006"/>
                        </a:ext>
                      </a:extLst>
                    </a:gridCol>
                  </a:tblGrid>
                  <a:tr h="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extLst>
                      <a:ext uri="{0D108BD9-81ED-4DB2-BD59-A6C34878D82A}">
                        <a16:rowId xmlns:a16="http://schemas.microsoft.com/office/drawing/2014/main" val="10000"/>
                      </a:ext>
                    </a:extLst>
                  </a:tr>
                  <a:tr h="450376">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𝛽</m:t>
                                    </m:r>
                                  </m:e>
                                  <m:sub>
                                    <m:r>
                                      <a:rPr lang="en-US" smtClean="0">
                                        <a:latin typeface="Cambria Math" charset="0"/>
                                      </a:rPr>
                                      <m:t>0</m:t>
                                    </m:r>
                                  </m:sub>
                                </m:sSub>
                              </m:oMath>
                            </m:oMathPara>
                          </a14:m>
                          <a:endParaRPr dirty="0"/>
                        </a:p>
                      </a:txBody>
                      <a:tcPr/>
                    </a:tc>
                    <a:tc>
                      <a:txBody>
                        <a:bodyPr/>
                        <a:lstStyle/>
                        <a:p>
                          <a:r>
                            <a:rPr dirty="0"/>
                            <a:t>2.602</a:t>
                          </a:r>
                        </a:p>
                      </a:txBody>
                      <a:tcPr/>
                    </a:tc>
                    <a:tc>
                      <a:txBody>
                        <a:bodyPr/>
                        <a:lstStyle/>
                        <a:p>
                          <a:r>
                            <a:rPr dirty="0"/>
                            <a:t>0.332</a:t>
                          </a:r>
                        </a:p>
                      </a:txBody>
                      <a:tcPr/>
                    </a:tc>
                    <a:tc>
                      <a:txBody>
                        <a:bodyPr/>
                        <a:lstStyle/>
                        <a:p>
                          <a:r>
                            <a:rPr dirty="0"/>
                            <a:t>7.820</a:t>
                          </a:r>
                        </a:p>
                      </a:txBody>
                      <a:tcPr/>
                    </a:tc>
                    <a:tc>
                      <a:txBody>
                        <a:bodyPr/>
                        <a:lstStyle/>
                        <a:p>
                          <a:r>
                            <a:rPr dirty="0"/>
                            <a:t>3.176e-13</a:t>
                          </a:r>
                        </a:p>
                      </a:txBody>
                      <a:tcPr/>
                    </a:tc>
                    <a:tc>
                      <a:txBody>
                        <a:bodyPr/>
                        <a:lstStyle/>
                        <a:p>
                          <a:r>
                            <a:rPr dirty="0"/>
                            <a:t>1.945</a:t>
                          </a:r>
                        </a:p>
                      </a:txBody>
                      <a:tcPr/>
                    </a:tc>
                    <a:tc>
                      <a:txBody>
                        <a:bodyPr/>
                        <a:lstStyle/>
                        <a:p>
                          <a:r>
                            <a:rPr dirty="0"/>
                            <a:t>3.258</a:t>
                          </a:r>
                        </a:p>
                      </a:txBody>
                      <a:tcPr/>
                    </a:tc>
                    <a:extLst>
                      <a:ext uri="{0D108BD9-81ED-4DB2-BD59-A6C34878D82A}">
                        <a16:rowId xmlns:a16="http://schemas.microsoft.com/office/drawing/2014/main" val="10001"/>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𝛽</m:t>
                                    </m:r>
                                  </m:e>
                                  <m:sub>
                                    <m:r>
                                      <a:rPr lang="en-US" smtClean="0">
                                        <a:latin typeface="Cambria Math" charset="0"/>
                                      </a:rPr>
                                      <m:t>𝑇𝑉</m:t>
                                    </m:r>
                                  </m:sub>
                                </m:sSub>
                              </m:oMath>
                            </m:oMathPara>
                          </a14:m>
                          <a:endParaRPr dirty="0"/>
                        </a:p>
                      </a:txBody>
                      <a:tcPr>
                        <a:solidFill>
                          <a:schemeClr val="accent1">
                            <a:lumMod val="20000"/>
                            <a:lumOff val="80000"/>
                          </a:schemeClr>
                        </a:solidFill>
                      </a:tcPr>
                    </a:tc>
                    <a:tc>
                      <a:txBody>
                        <a:bodyPr/>
                        <a:lstStyle/>
                        <a:p>
                          <a:r>
                            <a:rPr dirty="0"/>
                            <a:t>0.046</a:t>
                          </a:r>
                        </a:p>
                      </a:txBody>
                      <a:tcPr>
                        <a:solidFill>
                          <a:schemeClr val="accent1">
                            <a:lumMod val="20000"/>
                            <a:lumOff val="80000"/>
                          </a:schemeClr>
                        </a:solidFill>
                      </a:tcPr>
                    </a:tc>
                    <a:tc>
                      <a:txBody>
                        <a:bodyPr/>
                        <a:lstStyle/>
                        <a:p>
                          <a:r>
                            <a:rPr dirty="0"/>
                            <a:t>0.0015</a:t>
                          </a:r>
                        </a:p>
                      </a:txBody>
                      <a:tcPr>
                        <a:solidFill>
                          <a:schemeClr val="accent1">
                            <a:lumMod val="20000"/>
                            <a:lumOff val="80000"/>
                          </a:schemeClr>
                        </a:solidFill>
                      </a:tcPr>
                    </a:tc>
                    <a:tc>
                      <a:txBody>
                        <a:bodyPr/>
                        <a:lstStyle/>
                        <a:p>
                          <a:r>
                            <a:rPr dirty="0"/>
                            <a:t>29.887</a:t>
                          </a:r>
                        </a:p>
                      </a:txBody>
                      <a:tcPr>
                        <a:solidFill>
                          <a:schemeClr val="accent1">
                            <a:lumMod val="20000"/>
                            <a:lumOff val="80000"/>
                          </a:schemeClr>
                        </a:solidFill>
                      </a:tcPr>
                    </a:tc>
                    <a:tc>
                      <a:txBody>
                        <a:bodyPr/>
                        <a:lstStyle/>
                        <a:p>
                          <a:r>
                            <a:rPr dirty="0"/>
                            <a:t>6.314e-75</a:t>
                          </a:r>
                        </a:p>
                      </a:txBody>
                      <a:tcPr>
                        <a:solidFill>
                          <a:schemeClr val="accent1">
                            <a:lumMod val="20000"/>
                            <a:lumOff val="80000"/>
                          </a:schemeClr>
                        </a:solidFill>
                      </a:tcPr>
                    </a:tc>
                    <a:tc>
                      <a:txBody>
                        <a:bodyPr/>
                        <a:lstStyle/>
                        <a:p>
                          <a:r>
                            <a:rPr dirty="0"/>
                            <a:t>0.043</a:t>
                          </a:r>
                        </a:p>
                      </a:txBody>
                      <a:tcPr>
                        <a:solidFill>
                          <a:schemeClr val="accent1">
                            <a:lumMod val="20000"/>
                            <a:lumOff val="80000"/>
                          </a:schemeClr>
                        </a:solidFill>
                      </a:tcPr>
                    </a:tc>
                    <a:tc>
                      <a:txBody>
                        <a:bodyPr/>
                        <a:lstStyle/>
                        <a:p>
                          <a:r>
                            <a:rPr dirty="0"/>
                            <a:t>0.049</a:t>
                          </a:r>
                        </a:p>
                      </a:txBody>
                      <a:tcPr>
                        <a:solidFill>
                          <a:schemeClr val="accent1">
                            <a:lumMod val="20000"/>
                            <a:lumOff val="80000"/>
                          </a:schemeClr>
                        </a:solidFill>
                      </a:tcPr>
                    </a:tc>
                    <a:extLst>
                      <a:ext uri="{0D108BD9-81ED-4DB2-BD59-A6C34878D82A}">
                        <a16:rowId xmlns:a16="http://schemas.microsoft.com/office/drawing/2014/main" val="10002"/>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𝛽</m:t>
                                    </m:r>
                                  </m:e>
                                  <m:sub>
                                    <m:r>
                                      <a:rPr lang="en-US" smtClean="0">
                                        <a:latin typeface="Cambria Math" charset="0"/>
                                      </a:rPr>
                                      <m:t>𝑅𝐴𝐷𝐼𝑂</m:t>
                                    </m:r>
                                  </m:sub>
                                </m:sSub>
                              </m:oMath>
                            </m:oMathPara>
                          </a14:m>
                          <a:endParaRPr dirty="0"/>
                        </a:p>
                      </a:txBody>
                      <a:tcPr>
                        <a:solidFill>
                          <a:schemeClr val="accent2">
                            <a:lumMod val="60000"/>
                            <a:lumOff val="40000"/>
                            <a:alpha val="20000"/>
                          </a:schemeClr>
                        </a:solidFill>
                      </a:tcPr>
                    </a:tc>
                    <a:tc>
                      <a:txBody>
                        <a:bodyPr/>
                        <a:lstStyle/>
                        <a:p>
                          <a:r>
                            <a:rPr dirty="0"/>
                            <a:t>0.175</a:t>
                          </a:r>
                        </a:p>
                      </a:txBody>
                      <a:tcPr>
                        <a:solidFill>
                          <a:schemeClr val="accent2">
                            <a:lumMod val="60000"/>
                            <a:lumOff val="40000"/>
                            <a:alpha val="20000"/>
                          </a:schemeClr>
                        </a:solidFill>
                      </a:tcPr>
                    </a:tc>
                    <a:tc>
                      <a:txBody>
                        <a:bodyPr/>
                        <a:lstStyle/>
                        <a:p>
                          <a:r>
                            <a:rPr dirty="0"/>
                            <a:t>0.0094</a:t>
                          </a:r>
                        </a:p>
                      </a:txBody>
                      <a:tcPr>
                        <a:solidFill>
                          <a:schemeClr val="accent2">
                            <a:lumMod val="60000"/>
                            <a:lumOff val="40000"/>
                            <a:alpha val="20000"/>
                          </a:schemeClr>
                        </a:solidFill>
                      </a:tcPr>
                    </a:tc>
                    <a:tc>
                      <a:txBody>
                        <a:bodyPr/>
                        <a:lstStyle/>
                        <a:p>
                          <a:r>
                            <a:rPr dirty="0"/>
                            <a:t>18.576</a:t>
                          </a:r>
                        </a:p>
                      </a:txBody>
                      <a:tcPr>
                        <a:solidFill>
                          <a:schemeClr val="accent2">
                            <a:lumMod val="60000"/>
                            <a:lumOff val="40000"/>
                            <a:alpha val="20000"/>
                          </a:schemeClr>
                        </a:solidFill>
                      </a:tcPr>
                    </a:tc>
                    <a:tc>
                      <a:txBody>
                        <a:bodyPr/>
                        <a:lstStyle/>
                        <a:p>
                          <a:r>
                            <a:rPr dirty="0"/>
                            <a:t>4.297e-45</a:t>
                          </a:r>
                        </a:p>
                      </a:txBody>
                      <a:tcPr>
                        <a:solidFill>
                          <a:schemeClr val="accent2">
                            <a:lumMod val="60000"/>
                            <a:lumOff val="40000"/>
                            <a:alpha val="20000"/>
                          </a:schemeClr>
                        </a:solidFill>
                      </a:tcPr>
                    </a:tc>
                    <a:tc>
                      <a:txBody>
                        <a:bodyPr/>
                        <a:lstStyle/>
                        <a:p>
                          <a:r>
                            <a:rPr dirty="0"/>
                            <a:t>0.156</a:t>
                          </a:r>
                        </a:p>
                      </a:txBody>
                      <a:tcPr>
                        <a:solidFill>
                          <a:schemeClr val="accent2">
                            <a:lumMod val="60000"/>
                            <a:lumOff val="40000"/>
                            <a:alpha val="20000"/>
                          </a:schemeClr>
                        </a:solidFill>
                      </a:tcPr>
                    </a:tc>
                    <a:tc>
                      <a:txBody>
                        <a:bodyPr/>
                        <a:lstStyle/>
                        <a:p>
                          <a:r>
                            <a:rPr dirty="0"/>
                            <a:t>0.194</a:t>
                          </a:r>
                        </a:p>
                      </a:txBody>
                      <a:tcPr>
                        <a:solidFill>
                          <a:schemeClr val="accent2">
                            <a:lumMod val="60000"/>
                            <a:lumOff val="40000"/>
                            <a:alpha val="20000"/>
                          </a:schemeClr>
                        </a:solidFill>
                      </a:tcPr>
                    </a:tc>
                    <a:extLst>
                      <a:ext uri="{0D108BD9-81ED-4DB2-BD59-A6C34878D82A}">
                        <a16:rowId xmlns:a16="http://schemas.microsoft.com/office/drawing/2014/main" val="10003"/>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𝛽</m:t>
                                    </m:r>
                                  </m:e>
                                  <m:sub>
                                    <m:r>
                                      <a:rPr lang="en-US" smtClean="0">
                                        <a:latin typeface="Cambria Math" charset="0"/>
                                      </a:rPr>
                                      <m:t>𝑁𝐸𝑊𝑆</m:t>
                                    </m:r>
                                  </m:sub>
                                </m:sSub>
                              </m:oMath>
                            </m:oMathPara>
                          </a14:m>
                          <a:endParaRPr dirty="0"/>
                        </a:p>
                      </a:txBody>
                      <a:tcPr>
                        <a:solidFill>
                          <a:schemeClr val="accent3">
                            <a:lumMod val="40000"/>
                            <a:lumOff val="60000"/>
                          </a:schemeClr>
                        </a:solidFill>
                      </a:tcPr>
                    </a:tc>
                    <a:tc>
                      <a:txBody>
                        <a:bodyPr/>
                        <a:lstStyle/>
                        <a:p>
                          <a:r>
                            <a:rPr dirty="0"/>
                            <a:t>0.013</a:t>
                          </a:r>
                        </a:p>
                      </a:txBody>
                      <a:tcPr>
                        <a:solidFill>
                          <a:schemeClr val="accent3">
                            <a:lumMod val="40000"/>
                            <a:lumOff val="60000"/>
                          </a:schemeClr>
                        </a:solidFill>
                      </a:tcPr>
                    </a:tc>
                    <a:tc>
                      <a:txBody>
                        <a:bodyPr/>
                        <a:lstStyle/>
                        <a:p>
                          <a:r>
                            <a:rPr dirty="0"/>
                            <a:t>0.0</a:t>
                          </a:r>
                          <a:r>
                            <a:rPr lang="en-US" dirty="0"/>
                            <a:t>2</a:t>
                          </a:r>
                          <a:r>
                            <a:rPr dirty="0"/>
                            <a:t>8</a:t>
                          </a:r>
                        </a:p>
                      </a:txBody>
                      <a:tcPr>
                        <a:solidFill>
                          <a:schemeClr val="accent3">
                            <a:lumMod val="40000"/>
                            <a:lumOff val="60000"/>
                          </a:schemeClr>
                        </a:solidFill>
                      </a:tcPr>
                    </a:tc>
                    <a:tc>
                      <a:txBody>
                        <a:bodyPr/>
                        <a:lstStyle/>
                        <a:p>
                          <a:r>
                            <a:rPr dirty="0"/>
                            <a:t>2.338</a:t>
                          </a:r>
                        </a:p>
                      </a:txBody>
                      <a:tcPr>
                        <a:solidFill>
                          <a:schemeClr val="accent3">
                            <a:lumMod val="40000"/>
                            <a:lumOff val="60000"/>
                          </a:schemeClr>
                        </a:solidFill>
                      </a:tcPr>
                    </a:tc>
                    <a:tc>
                      <a:txBody>
                        <a:bodyPr/>
                        <a:lstStyle/>
                        <a:p>
                          <a:r>
                            <a:rPr dirty="0"/>
                            <a:t>0.0203</a:t>
                          </a:r>
                        </a:p>
                      </a:txBody>
                      <a:tcPr>
                        <a:solidFill>
                          <a:schemeClr val="accent3">
                            <a:lumMod val="40000"/>
                            <a:lumOff val="60000"/>
                          </a:schemeClr>
                        </a:solidFill>
                      </a:tcPr>
                    </a:tc>
                    <a:tc>
                      <a:txBody>
                        <a:bodyPr/>
                        <a:lstStyle/>
                        <a:p>
                          <a:r>
                            <a:rPr dirty="0"/>
                            <a:t>0.0</a:t>
                          </a:r>
                          <a:r>
                            <a:rPr lang="en-US" dirty="0"/>
                            <a:t>08</a:t>
                          </a:r>
                          <a:endParaRPr dirty="0"/>
                        </a:p>
                      </a:txBody>
                      <a:tcPr>
                        <a:solidFill>
                          <a:schemeClr val="accent3">
                            <a:lumMod val="40000"/>
                            <a:lumOff val="60000"/>
                          </a:schemeClr>
                        </a:solidFill>
                      </a:tcPr>
                    </a:tc>
                    <a:tc>
                      <a:txBody>
                        <a:bodyPr/>
                        <a:lstStyle/>
                        <a:p>
                          <a:r>
                            <a:rPr dirty="0"/>
                            <a:t>0.0</a:t>
                          </a:r>
                          <a:r>
                            <a:rPr lang="en-US" dirty="0"/>
                            <a:t>3</a:t>
                          </a:r>
                          <a:r>
                            <a:rPr dirty="0"/>
                            <a:t>5</a:t>
                          </a:r>
                        </a:p>
                      </a:txBody>
                      <a:tcPr>
                        <a:solidFill>
                          <a:schemeClr val="accent3">
                            <a:lumMod val="40000"/>
                            <a:lumOff val="60000"/>
                          </a:schemeClr>
                        </a:solidFill>
                      </a:tcPr>
                    </a:tc>
                    <a:extLst>
                      <a:ext uri="{0D108BD9-81ED-4DB2-BD59-A6C34878D82A}">
                        <a16:rowId xmlns:a16="http://schemas.microsoft.com/office/drawing/2014/main" val="10004"/>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gridCol w="755968"/>
                    <a:gridCol w="916115"/>
                    <a:gridCol w="871855"/>
                    <a:gridCol w="1147355"/>
                    <a:gridCol w="833755"/>
                    <a:gridCol w="887130"/>
                  </a:tblGrid>
                  <a:tr h="36576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450376">
                    <a:tc>
                      <a:txBody>
                        <a:bodyPr/>
                        <a:lstStyle/>
                        <a:p>
                          <a:endParaRPr lang="en-US"/>
                        </a:p>
                      </a:txBody>
                      <a:tcPr>
                        <a:blipFill rotWithShape="0">
                          <a:blip r:embed="rId2"/>
                          <a:stretch>
                            <a:fillRect l="-680" t="-87838" r="-606803" b="-266216"/>
                          </a:stretch>
                        </a:blipFill>
                      </a:tcPr>
                    </a:tc>
                    <a:tc>
                      <a:txBody>
                        <a:bodyPr/>
                        <a:lstStyle/>
                        <a:p>
                          <a:r>
                            <a:rPr dirty="0" smtClean="0"/>
                            <a:t>2.602</a:t>
                          </a:r>
                          <a:endParaRPr dirty="0"/>
                        </a:p>
                      </a:txBody>
                      <a:tcPr/>
                    </a:tc>
                    <a:tc>
                      <a:txBody>
                        <a:bodyPr/>
                        <a:lstStyle/>
                        <a:p>
                          <a:r>
                            <a:rPr dirty="0" smtClean="0"/>
                            <a:t>0.332</a:t>
                          </a:r>
                          <a:endParaRPr dirty="0"/>
                        </a:p>
                      </a:txBody>
                      <a:tcPr/>
                    </a:tc>
                    <a:tc>
                      <a:txBody>
                        <a:bodyPr/>
                        <a:lstStyle/>
                        <a:p>
                          <a:r>
                            <a:rPr dirty="0" smtClean="0"/>
                            <a:t>7.820</a:t>
                          </a:r>
                          <a:endParaRPr dirty="0"/>
                        </a:p>
                      </a:txBody>
                      <a:tcPr/>
                    </a:tc>
                    <a:tc>
                      <a:txBody>
                        <a:bodyPr/>
                        <a:lstStyle/>
                        <a:p>
                          <a:r>
                            <a:rPr dirty="0" smtClean="0"/>
                            <a:t>3.176e-13</a:t>
                          </a:r>
                          <a:endParaRPr dirty="0"/>
                        </a:p>
                      </a:txBody>
                      <a:tcPr/>
                    </a:tc>
                    <a:tc>
                      <a:txBody>
                        <a:bodyPr/>
                        <a:lstStyle/>
                        <a:p>
                          <a:r>
                            <a:rPr dirty="0" smtClean="0"/>
                            <a:t>1.945</a:t>
                          </a:r>
                          <a:endParaRPr dirty="0"/>
                        </a:p>
                      </a:txBody>
                      <a:tcPr/>
                    </a:tc>
                    <a:tc>
                      <a:txBody>
                        <a:bodyPr/>
                        <a:lstStyle/>
                        <a:p>
                          <a:r>
                            <a:rPr dirty="0" smtClean="0"/>
                            <a:t>3.258</a:t>
                          </a:r>
                          <a:endParaRPr dirty="0"/>
                        </a:p>
                      </a:txBody>
                      <a:tcPr/>
                    </a:tc>
                  </a:tr>
                  <a:tr h="365760">
                    <a:tc>
                      <a:txBody>
                        <a:bodyPr/>
                        <a:lstStyle/>
                        <a:p>
                          <a:endParaRPr lang="en-US"/>
                        </a:p>
                      </a:txBody>
                      <a:tcPr>
                        <a:blipFill rotWithShape="0">
                          <a:blip r:embed="rId2"/>
                          <a:stretch>
                            <a:fillRect l="-680" t="-227869" r="-606803" b="-222951"/>
                          </a:stretch>
                        </a:blipFill>
                      </a:tcPr>
                    </a:tc>
                    <a:tc>
                      <a:txBody>
                        <a:bodyPr/>
                        <a:lstStyle/>
                        <a:p>
                          <a:r>
                            <a:rPr dirty="0" smtClean="0"/>
                            <a:t>0.046</a:t>
                          </a:r>
                          <a:endParaRPr dirty="0"/>
                        </a:p>
                      </a:txBody>
                      <a:tcPr>
                        <a:solidFill>
                          <a:schemeClr val="accent1">
                            <a:lumMod val="20000"/>
                            <a:lumOff val="80000"/>
                          </a:schemeClr>
                        </a:solidFill>
                      </a:tcPr>
                    </a:tc>
                    <a:tc>
                      <a:txBody>
                        <a:bodyPr/>
                        <a:lstStyle/>
                        <a:p>
                          <a:r>
                            <a:rPr dirty="0" smtClean="0"/>
                            <a:t>0.0015</a:t>
                          </a:r>
                          <a:endParaRPr dirty="0"/>
                        </a:p>
                      </a:txBody>
                      <a:tcPr>
                        <a:solidFill>
                          <a:schemeClr val="accent1">
                            <a:lumMod val="20000"/>
                            <a:lumOff val="80000"/>
                          </a:schemeClr>
                        </a:solidFill>
                      </a:tcPr>
                    </a:tc>
                    <a:tc>
                      <a:txBody>
                        <a:bodyPr/>
                        <a:lstStyle/>
                        <a:p>
                          <a:r>
                            <a:rPr dirty="0" smtClean="0"/>
                            <a:t>29.887</a:t>
                          </a:r>
                          <a:endParaRPr dirty="0"/>
                        </a:p>
                      </a:txBody>
                      <a:tcPr>
                        <a:solidFill>
                          <a:schemeClr val="accent1">
                            <a:lumMod val="20000"/>
                            <a:lumOff val="80000"/>
                          </a:schemeClr>
                        </a:solidFill>
                      </a:tcPr>
                    </a:tc>
                    <a:tc>
                      <a:txBody>
                        <a:bodyPr/>
                        <a:lstStyle/>
                        <a:p>
                          <a:r>
                            <a:rPr dirty="0" smtClean="0"/>
                            <a:t>6.314e-75</a:t>
                          </a:r>
                          <a:endParaRPr dirty="0"/>
                        </a:p>
                      </a:txBody>
                      <a:tcPr>
                        <a:solidFill>
                          <a:schemeClr val="accent1">
                            <a:lumMod val="20000"/>
                            <a:lumOff val="80000"/>
                          </a:schemeClr>
                        </a:solidFill>
                      </a:tcPr>
                    </a:tc>
                    <a:tc>
                      <a:txBody>
                        <a:bodyPr/>
                        <a:lstStyle/>
                        <a:p>
                          <a:r>
                            <a:rPr dirty="0" smtClean="0"/>
                            <a:t>0.043</a:t>
                          </a:r>
                          <a:endParaRPr dirty="0"/>
                        </a:p>
                      </a:txBody>
                      <a:tcPr>
                        <a:solidFill>
                          <a:schemeClr val="accent1">
                            <a:lumMod val="20000"/>
                            <a:lumOff val="80000"/>
                          </a:schemeClr>
                        </a:solidFill>
                      </a:tcPr>
                    </a:tc>
                    <a:tc>
                      <a:txBody>
                        <a:bodyPr/>
                        <a:lstStyle/>
                        <a:p>
                          <a:r>
                            <a:rPr dirty="0" smtClean="0"/>
                            <a:t>0.049</a:t>
                          </a:r>
                          <a:endParaRPr dirty="0"/>
                        </a:p>
                      </a:txBody>
                      <a:tcPr>
                        <a:solidFill>
                          <a:schemeClr val="accent1">
                            <a:lumMod val="20000"/>
                            <a:lumOff val="80000"/>
                          </a:schemeClr>
                        </a:solidFill>
                      </a:tcPr>
                    </a:tc>
                  </a:tr>
                  <a:tr h="365760">
                    <a:tc>
                      <a:txBody>
                        <a:bodyPr/>
                        <a:lstStyle/>
                        <a:p>
                          <a:endParaRPr lang="en-US"/>
                        </a:p>
                      </a:txBody>
                      <a:tcPr>
                        <a:blipFill rotWithShape="0">
                          <a:blip r:embed="rId2"/>
                          <a:stretch>
                            <a:fillRect l="-680" t="-333333" r="-606803" b="-126667"/>
                          </a:stretch>
                        </a:blipFill>
                      </a:tcPr>
                    </a:tc>
                    <a:tc>
                      <a:txBody>
                        <a:bodyPr/>
                        <a:lstStyle/>
                        <a:p>
                          <a:r>
                            <a:rPr dirty="0" smtClean="0"/>
                            <a:t>0.175</a:t>
                          </a:r>
                          <a:endParaRPr dirty="0"/>
                        </a:p>
                      </a:txBody>
                      <a:tcPr>
                        <a:solidFill>
                          <a:schemeClr val="accent2">
                            <a:lumMod val="60000"/>
                            <a:lumOff val="40000"/>
                            <a:alpha val="20000"/>
                          </a:schemeClr>
                        </a:solidFill>
                      </a:tcPr>
                    </a:tc>
                    <a:tc>
                      <a:txBody>
                        <a:bodyPr/>
                        <a:lstStyle/>
                        <a:p>
                          <a:r>
                            <a:rPr dirty="0" smtClean="0"/>
                            <a:t>0.0094</a:t>
                          </a:r>
                          <a:endParaRPr dirty="0"/>
                        </a:p>
                      </a:txBody>
                      <a:tcPr>
                        <a:solidFill>
                          <a:schemeClr val="accent2">
                            <a:lumMod val="60000"/>
                            <a:lumOff val="40000"/>
                            <a:alpha val="20000"/>
                          </a:schemeClr>
                        </a:solidFill>
                      </a:tcPr>
                    </a:tc>
                    <a:tc>
                      <a:txBody>
                        <a:bodyPr/>
                        <a:lstStyle/>
                        <a:p>
                          <a:r>
                            <a:rPr dirty="0" smtClean="0"/>
                            <a:t>18.576</a:t>
                          </a:r>
                          <a:endParaRPr dirty="0"/>
                        </a:p>
                      </a:txBody>
                      <a:tcPr>
                        <a:solidFill>
                          <a:schemeClr val="accent2">
                            <a:lumMod val="60000"/>
                            <a:lumOff val="40000"/>
                            <a:alpha val="20000"/>
                          </a:schemeClr>
                        </a:solidFill>
                      </a:tcPr>
                    </a:tc>
                    <a:tc>
                      <a:txBody>
                        <a:bodyPr/>
                        <a:lstStyle/>
                        <a:p>
                          <a:r>
                            <a:rPr dirty="0" smtClean="0"/>
                            <a:t>4.297e-45</a:t>
                          </a:r>
                          <a:endParaRPr dirty="0"/>
                        </a:p>
                      </a:txBody>
                      <a:tcPr>
                        <a:solidFill>
                          <a:schemeClr val="accent2">
                            <a:lumMod val="60000"/>
                            <a:lumOff val="40000"/>
                            <a:alpha val="20000"/>
                          </a:schemeClr>
                        </a:solidFill>
                      </a:tcPr>
                    </a:tc>
                    <a:tc>
                      <a:txBody>
                        <a:bodyPr/>
                        <a:lstStyle/>
                        <a:p>
                          <a:r>
                            <a:rPr dirty="0" smtClean="0"/>
                            <a:t>0.156</a:t>
                          </a:r>
                          <a:endParaRPr dirty="0"/>
                        </a:p>
                      </a:txBody>
                      <a:tcPr>
                        <a:solidFill>
                          <a:schemeClr val="accent2">
                            <a:lumMod val="60000"/>
                            <a:lumOff val="40000"/>
                            <a:alpha val="20000"/>
                          </a:schemeClr>
                        </a:solidFill>
                      </a:tcPr>
                    </a:tc>
                    <a:tc>
                      <a:txBody>
                        <a:bodyPr/>
                        <a:lstStyle/>
                        <a:p>
                          <a:r>
                            <a:rPr dirty="0" smtClean="0"/>
                            <a:t>0.194</a:t>
                          </a:r>
                          <a:endParaRPr dirty="0"/>
                        </a:p>
                      </a:txBody>
                      <a:tcPr>
                        <a:solidFill>
                          <a:schemeClr val="accent2">
                            <a:lumMod val="60000"/>
                            <a:lumOff val="40000"/>
                            <a:alpha val="20000"/>
                          </a:schemeClr>
                        </a:solidFill>
                      </a:tcPr>
                    </a:tc>
                  </a:tr>
                  <a:tr h="365760">
                    <a:tc>
                      <a:txBody>
                        <a:bodyPr/>
                        <a:lstStyle/>
                        <a:p>
                          <a:endParaRPr lang="en-US"/>
                        </a:p>
                      </a:txBody>
                      <a:tcPr>
                        <a:blipFill rotWithShape="0">
                          <a:blip r:embed="rId2"/>
                          <a:stretch>
                            <a:fillRect l="-680" t="-433333" r="-606803" b="-26667"/>
                          </a:stretch>
                        </a:blipFill>
                      </a:tcPr>
                    </a:tc>
                    <a:tc>
                      <a:txBody>
                        <a:bodyPr/>
                        <a:lstStyle/>
                        <a:p>
                          <a:r>
                            <a:rPr dirty="0" smtClean="0"/>
                            <a:t>0.013</a:t>
                          </a:r>
                          <a:endParaRPr dirty="0"/>
                        </a:p>
                      </a:txBody>
                      <a:tcPr>
                        <a:solidFill>
                          <a:schemeClr val="accent3">
                            <a:lumMod val="40000"/>
                            <a:lumOff val="60000"/>
                          </a:schemeClr>
                        </a:solidFill>
                      </a:tcPr>
                    </a:tc>
                    <a:tc>
                      <a:txBody>
                        <a:bodyPr/>
                        <a:lstStyle/>
                        <a:p>
                          <a:r>
                            <a:rPr dirty="0" smtClean="0"/>
                            <a:t>0.0</a:t>
                          </a:r>
                          <a:r>
                            <a:rPr lang="en-US" dirty="0" smtClean="0"/>
                            <a:t>2</a:t>
                          </a:r>
                          <a:r>
                            <a:rPr dirty="0" smtClean="0"/>
                            <a:t>8</a:t>
                          </a:r>
                          <a:endParaRPr dirty="0"/>
                        </a:p>
                      </a:txBody>
                      <a:tcPr>
                        <a:solidFill>
                          <a:schemeClr val="accent3">
                            <a:lumMod val="40000"/>
                            <a:lumOff val="60000"/>
                          </a:schemeClr>
                        </a:solidFill>
                      </a:tcPr>
                    </a:tc>
                    <a:tc>
                      <a:txBody>
                        <a:bodyPr/>
                        <a:lstStyle/>
                        <a:p>
                          <a:r>
                            <a:rPr dirty="0" smtClean="0"/>
                            <a:t>2.338</a:t>
                          </a:r>
                          <a:endParaRPr dirty="0"/>
                        </a:p>
                      </a:txBody>
                      <a:tcPr>
                        <a:solidFill>
                          <a:schemeClr val="accent3">
                            <a:lumMod val="40000"/>
                            <a:lumOff val="60000"/>
                          </a:schemeClr>
                        </a:solidFill>
                      </a:tcPr>
                    </a:tc>
                    <a:tc>
                      <a:txBody>
                        <a:bodyPr/>
                        <a:lstStyle/>
                        <a:p>
                          <a:r>
                            <a:rPr dirty="0" smtClean="0"/>
                            <a:t>0.0203</a:t>
                          </a:r>
                          <a:endParaRPr dirty="0"/>
                        </a:p>
                      </a:txBody>
                      <a:tcPr>
                        <a:solidFill>
                          <a:schemeClr val="accent3">
                            <a:lumMod val="40000"/>
                            <a:lumOff val="60000"/>
                          </a:schemeClr>
                        </a:solidFill>
                      </a:tcPr>
                    </a:tc>
                    <a:tc>
                      <a:txBody>
                        <a:bodyPr/>
                        <a:lstStyle/>
                        <a:p>
                          <a:r>
                            <a:rPr dirty="0" smtClean="0"/>
                            <a:t>0.0</a:t>
                          </a:r>
                          <a:r>
                            <a:rPr lang="en-US" dirty="0" smtClean="0"/>
                            <a:t>08</a:t>
                          </a:r>
                          <a:endParaRPr dirty="0"/>
                        </a:p>
                      </a:txBody>
                      <a:tcPr>
                        <a:solidFill>
                          <a:schemeClr val="accent3">
                            <a:lumMod val="40000"/>
                            <a:lumOff val="60000"/>
                          </a:schemeClr>
                        </a:solidFill>
                      </a:tcPr>
                    </a:tc>
                    <a:tc>
                      <a:txBody>
                        <a:bodyPr/>
                        <a:lstStyle/>
                        <a:p>
                          <a:r>
                            <a:rPr dirty="0" smtClean="0"/>
                            <a:t>0.0</a:t>
                          </a:r>
                          <a:r>
                            <a:rPr lang="en-US" dirty="0" smtClean="0"/>
                            <a:t>3</a:t>
                          </a:r>
                          <a:r>
                            <a:rPr dirty="0" smtClean="0"/>
                            <a:t>5</a:t>
                          </a:r>
                          <a:endParaRPr dirty="0"/>
                        </a:p>
                      </a:txBody>
                      <a:tcPr>
                        <a:solidFill>
                          <a:schemeClr val="accent3">
                            <a:lumMod val="40000"/>
                            <a:lumOff val="60000"/>
                          </a:schemeClr>
                        </a:solidFill>
                      </a:tcPr>
                    </a:tc>
                  </a:tr>
                </a:tbl>
              </a:graphicData>
            </a:graphic>
          </p:graphicFrame>
        </mc:Fallback>
      </mc:AlternateContent>
      <p:sp>
        <p:nvSpPr>
          <p:cNvPr id="11" name="Content Placeholder 2"/>
          <p:cNvSpPr txBox="1">
            <a:spLocks/>
          </p:cNvSpPr>
          <p:nvPr/>
        </p:nvSpPr>
        <p:spPr>
          <a:xfrm>
            <a:off x="7037207" y="1028399"/>
            <a:ext cx="4004344" cy="50091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b="1" dirty="0"/>
              <a:t>One model</a:t>
            </a:r>
          </a:p>
        </p:txBody>
      </p:sp>
      <p:sp>
        <p:nvSpPr>
          <p:cNvPr id="12" name="Content Placeholder 2"/>
          <p:cNvSpPr txBox="1">
            <a:spLocks/>
          </p:cNvSpPr>
          <p:nvPr/>
        </p:nvSpPr>
        <p:spPr>
          <a:xfrm>
            <a:off x="131641" y="1361040"/>
            <a:ext cx="707499"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TV</a:t>
            </a:r>
            <a:endParaRPr lang="en-US" sz="2400" b="1" dirty="0"/>
          </a:p>
        </p:txBody>
      </p:sp>
      <p:sp>
        <p:nvSpPr>
          <p:cNvPr id="13" name="Content Placeholder 2"/>
          <p:cNvSpPr txBox="1">
            <a:spLocks/>
          </p:cNvSpPr>
          <p:nvPr/>
        </p:nvSpPr>
        <p:spPr>
          <a:xfrm>
            <a:off x="117993" y="2978754"/>
            <a:ext cx="1246783"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RADIO</a:t>
            </a:r>
            <a:endParaRPr lang="en-US" sz="2400" b="1" dirty="0"/>
          </a:p>
        </p:txBody>
      </p:sp>
      <p:sp>
        <p:nvSpPr>
          <p:cNvPr id="14" name="Content Placeholder 2"/>
          <p:cNvSpPr txBox="1">
            <a:spLocks/>
          </p:cNvSpPr>
          <p:nvPr/>
        </p:nvSpPr>
        <p:spPr>
          <a:xfrm>
            <a:off x="67808" y="4469644"/>
            <a:ext cx="1092252"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NEWS</a:t>
            </a:r>
            <a:endParaRPr lang="en-US" sz="2400" b="1" dirty="0"/>
          </a:p>
        </p:txBody>
      </p:sp>
    </p:spTree>
    <p:extLst>
      <p:ext uri="{BB962C8B-B14F-4D97-AF65-F5344CB8AC3E}">
        <p14:creationId xmlns:p14="http://schemas.microsoft.com/office/powerpoint/2010/main" val="1463129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So far, we have assumed that all variables are quantitative. But in practice,  often some predictors are </a:t>
            </a:r>
            <a:r>
              <a:rPr lang="en-US" sz="2400" b="1" dirty="0">
                <a:solidFill>
                  <a:schemeClr val="tx2">
                    <a:lumMod val="60000"/>
                    <a:lumOff val="40000"/>
                  </a:schemeClr>
                </a:solidFill>
                <a:latin typeface="Karla" charset="0"/>
                <a:ea typeface="Karla" charset="0"/>
                <a:cs typeface="Karla" charset="0"/>
              </a:rPr>
              <a:t>qualitative</a:t>
            </a:r>
            <a:r>
              <a:rPr lang="en-US" sz="2400" dirty="0"/>
              <a:t>. </a:t>
            </a:r>
          </a:p>
          <a:p>
            <a:r>
              <a:rPr lang="en-US" sz="2400" b="1" dirty="0"/>
              <a:t>Example</a:t>
            </a:r>
            <a:r>
              <a:rPr lang="en-US" sz="2400" dirty="0"/>
              <a:t>:  The </a:t>
            </a:r>
            <a:r>
              <a:rPr lang="en-US" sz="2400" i="1" dirty="0"/>
              <a:t>credit data set</a:t>
            </a:r>
            <a:r>
              <a:rPr lang="en-US" sz="2400" dirty="0"/>
              <a:t> contains information about balance, age, cards, education, income, limit , and rating for a number of potential customers.</a:t>
            </a:r>
          </a:p>
          <a:p>
            <a:endParaRPr lang="en-US" sz="2400" dirty="0"/>
          </a:p>
        </p:txBody>
      </p:sp>
      <p:sp>
        <p:nvSpPr>
          <p:cNvPr id="5" name="Slide Number Placeholder 4"/>
          <p:cNvSpPr>
            <a:spLocks noGrp="1"/>
          </p:cNvSpPr>
          <p:nvPr>
            <p:ph type="sldNum" sz="quarter" idx="12"/>
          </p:nvPr>
        </p:nvSpPr>
        <p:spPr/>
        <p:txBody>
          <a:bodyPr/>
          <a:lstStyle/>
          <a:p>
            <a:fld id="{81B7CCDB-6D39-0547-B7B3-C80E39D6513A}" type="slidenum">
              <a:rPr lang="en-US" smtClean="0"/>
              <a:t>13</a:t>
            </a:fld>
            <a:endParaRPr lang="en-US"/>
          </a:p>
        </p:txBody>
      </p:sp>
      <p:graphicFrame>
        <p:nvGraphicFramePr>
          <p:cNvPr id="4" name="Table 3"/>
          <p:cNvGraphicFramePr>
            <a:graphicFrameLocks noGrp="1"/>
          </p:cNvGraphicFramePr>
          <p:nvPr/>
        </p:nvGraphicFramePr>
        <p:xfrm>
          <a:off x="833415" y="3459992"/>
          <a:ext cx="10168183" cy="2406615"/>
        </p:xfrm>
        <a:graphic>
          <a:graphicData uri="http://schemas.openxmlformats.org/drawingml/2006/table">
            <a:tbl>
              <a:tblPr firstRow="1" bandRow="1">
                <a:tableStyleId>{9D7B26C5-4107-4FEC-AEDC-1716B250A1EF}</a:tableStyleId>
              </a:tblPr>
              <a:tblGrid>
                <a:gridCol w="921068">
                  <a:extLst>
                    <a:ext uri="{9D8B030D-6E8A-4147-A177-3AD203B41FA5}">
                      <a16:colId xmlns:a16="http://schemas.microsoft.com/office/drawing/2014/main" val="20000"/>
                    </a:ext>
                  </a:extLst>
                </a:gridCol>
                <a:gridCol w="713105">
                  <a:extLst>
                    <a:ext uri="{9D8B030D-6E8A-4147-A177-3AD203B41FA5}">
                      <a16:colId xmlns:a16="http://schemas.microsoft.com/office/drawing/2014/main" val="20001"/>
                    </a:ext>
                  </a:extLst>
                </a:gridCol>
                <a:gridCol w="841693">
                  <a:extLst>
                    <a:ext uri="{9D8B030D-6E8A-4147-A177-3AD203B41FA5}">
                      <a16:colId xmlns:a16="http://schemas.microsoft.com/office/drawing/2014/main" val="20002"/>
                    </a:ext>
                  </a:extLst>
                </a:gridCol>
                <a:gridCol w="773430">
                  <a:extLst>
                    <a:ext uri="{9D8B030D-6E8A-4147-A177-3AD203B41FA5}">
                      <a16:colId xmlns:a16="http://schemas.microsoft.com/office/drawing/2014/main" val="20003"/>
                    </a:ext>
                  </a:extLst>
                </a:gridCol>
                <a:gridCol w="567055">
                  <a:extLst>
                    <a:ext uri="{9D8B030D-6E8A-4147-A177-3AD203B41FA5}">
                      <a16:colId xmlns:a16="http://schemas.microsoft.com/office/drawing/2014/main" val="20004"/>
                    </a:ext>
                  </a:extLst>
                </a:gridCol>
                <a:gridCol w="1178243">
                  <a:extLst>
                    <a:ext uri="{9D8B030D-6E8A-4147-A177-3AD203B41FA5}">
                      <a16:colId xmlns:a16="http://schemas.microsoft.com/office/drawing/2014/main" val="20005"/>
                    </a:ext>
                  </a:extLst>
                </a:gridCol>
                <a:gridCol w="908368">
                  <a:extLst>
                    <a:ext uri="{9D8B030D-6E8A-4147-A177-3AD203B41FA5}">
                      <a16:colId xmlns:a16="http://schemas.microsoft.com/office/drawing/2014/main" val="20006"/>
                    </a:ext>
                  </a:extLst>
                </a:gridCol>
                <a:gridCol w="1013143">
                  <a:extLst>
                    <a:ext uri="{9D8B030D-6E8A-4147-A177-3AD203B41FA5}">
                      <a16:colId xmlns:a16="http://schemas.microsoft.com/office/drawing/2014/main" val="20007"/>
                    </a:ext>
                  </a:extLst>
                </a:gridCol>
                <a:gridCol w="998855">
                  <a:extLst>
                    <a:ext uri="{9D8B030D-6E8A-4147-A177-3AD203B41FA5}">
                      <a16:colId xmlns:a16="http://schemas.microsoft.com/office/drawing/2014/main" val="20008"/>
                    </a:ext>
                  </a:extLst>
                </a:gridCol>
                <a:gridCol w="1214755">
                  <a:extLst>
                    <a:ext uri="{9D8B030D-6E8A-4147-A177-3AD203B41FA5}">
                      <a16:colId xmlns:a16="http://schemas.microsoft.com/office/drawing/2014/main" val="20009"/>
                    </a:ext>
                  </a:extLst>
                </a:gridCol>
                <a:gridCol w="1038468">
                  <a:extLst>
                    <a:ext uri="{9D8B030D-6E8A-4147-A177-3AD203B41FA5}">
                      <a16:colId xmlns:a16="http://schemas.microsoft.com/office/drawing/2014/main" val="20010"/>
                    </a:ext>
                  </a:extLst>
                </a:gridCol>
              </a:tblGrid>
              <a:tr h="281017">
                <a:tc>
                  <a:txBody>
                    <a:bodyPr/>
                    <a:lstStyle/>
                    <a:p>
                      <a:r>
                        <a:rPr sz="1600" b="1" i="0" dirty="0">
                          <a:solidFill>
                            <a:schemeClr val="tx2"/>
                          </a:solidFill>
                          <a:effectLst/>
                          <a:latin typeface="Karla" charset="0"/>
                          <a:ea typeface="Karla" charset="0"/>
                          <a:cs typeface="Karla" charset="0"/>
                        </a:rPr>
                        <a:t>Income</a:t>
                      </a:r>
                    </a:p>
                  </a:txBody>
                  <a:tcPr anchor="ctr"/>
                </a:tc>
                <a:tc>
                  <a:txBody>
                    <a:bodyPr/>
                    <a:lstStyle/>
                    <a:p>
                      <a:r>
                        <a:rPr sz="1600" b="1" i="0" dirty="0">
                          <a:solidFill>
                            <a:schemeClr val="tx2"/>
                          </a:solidFill>
                          <a:effectLst/>
                          <a:latin typeface="Karla" charset="0"/>
                          <a:ea typeface="Karla" charset="0"/>
                          <a:cs typeface="Karla" charset="0"/>
                        </a:rPr>
                        <a:t>Limit</a:t>
                      </a:r>
                    </a:p>
                  </a:txBody>
                  <a:tcPr anchor="ctr"/>
                </a:tc>
                <a:tc>
                  <a:txBody>
                    <a:bodyPr/>
                    <a:lstStyle/>
                    <a:p>
                      <a:r>
                        <a:rPr sz="1600" b="1" i="0" dirty="0">
                          <a:solidFill>
                            <a:schemeClr val="tx2"/>
                          </a:solidFill>
                          <a:effectLst/>
                          <a:latin typeface="Karla" charset="0"/>
                          <a:ea typeface="Karla" charset="0"/>
                          <a:cs typeface="Karla" charset="0"/>
                        </a:rPr>
                        <a:t>Rating</a:t>
                      </a:r>
                    </a:p>
                  </a:txBody>
                  <a:tcPr anchor="ctr"/>
                </a:tc>
                <a:tc>
                  <a:txBody>
                    <a:bodyPr/>
                    <a:lstStyle/>
                    <a:p>
                      <a:r>
                        <a:rPr sz="1600" b="1" i="0" dirty="0">
                          <a:solidFill>
                            <a:schemeClr val="tx2"/>
                          </a:solidFill>
                          <a:effectLst/>
                          <a:latin typeface="Karla" charset="0"/>
                          <a:ea typeface="Karla" charset="0"/>
                          <a:cs typeface="Karla" charset="0"/>
                        </a:rPr>
                        <a:t>Cards</a:t>
                      </a:r>
                    </a:p>
                  </a:txBody>
                  <a:tcPr anchor="ctr"/>
                </a:tc>
                <a:tc>
                  <a:txBody>
                    <a:bodyPr/>
                    <a:lstStyle/>
                    <a:p>
                      <a:r>
                        <a:rPr sz="1600" b="1" i="0" dirty="0">
                          <a:solidFill>
                            <a:schemeClr val="tx2"/>
                          </a:solidFill>
                          <a:effectLst/>
                          <a:latin typeface="Karla" charset="0"/>
                          <a:ea typeface="Karla" charset="0"/>
                          <a:cs typeface="Karla" charset="0"/>
                        </a:rPr>
                        <a:t>Age</a:t>
                      </a:r>
                    </a:p>
                  </a:txBody>
                  <a:tcPr anchor="ctr"/>
                </a:tc>
                <a:tc>
                  <a:txBody>
                    <a:bodyPr/>
                    <a:lstStyle/>
                    <a:p>
                      <a:r>
                        <a:rPr sz="1600" b="1" i="0" dirty="0">
                          <a:solidFill>
                            <a:schemeClr val="tx2"/>
                          </a:solidFill>
                          <a:effectLst/>
                          <a:latin typeface="Karla" charset="0"/>
                          <a:ea typeface="Karla" charset="0"/>
                          <a:cs typeface="Karla" charset="0"/>
                        </a:rPr>
                        <a:t>Education</a:t>
                      </a:r>
                    </a:p>
                  </a:txBody>
                  <a:tcPr anchor="ctr"/>
                </a:tc>
                <a:tc>
                  <a:txBody>
                    <a:bodyPr/>
                    <a:lstStyle/>
                    <a:p>
                      <a:r>
                        <a:rPr lang="en-US" sz="1600" b="1" i="0" kern="1200" dirty="0">
                          <a:solidFill>
                            <a:schemeClr val="accent2"/>
                          </a:solidFill>
                          <a:effectLst/>
                          <a:latin typeface="Karla" charset="0"/>
                          <a:ea typeface="Karla" charset="0"/>
                          <a:cs typeface="Karla" charset="0"/>
                        </a:rPr>
                        <a:t>Gender</a:t>
                      </a:r>
                      <a:endParaRPr sz="1600" b="1" i="0" kern="1200" dirty="0">
                        <a:solidFill>
                          <a:schemeClr val="accent2"/>
                        </a:solidFill>
                        <a:effectLst/>
                        <a:latin typeface="Karla" charset="0"/>
                        <a:ea typeface="Karla" charset="0"/>
                        <a:cs typeface="Karla" charset="0"/>
                      </a:endParaRPr>
                    </a:p>
                  </a:txBody>
                  <a:tcPr anchor="ctr"/>
                </a:tc>
                <a:tc>
                  <a:txBody>
                    <a:bodyPr/>
                    <a:lstStyle/>
                    <a:p>
                      <a:r>
                        <a:rPr sz="1600" b="1" i="0" dirty="0">
                          <a:solidFill>
                            <a:schemeClr val="accent2"/>
                          </a:solidFill>
                          <a:effectLst/>
                          <a:latin typeface="Karla" charset="0"/>
                          <a:ea typeface="Karla" charset="0"/>
                          <a:cs typeface="Karla" charset="0"/>
                        </a:rPr>
                        <a:t>Student</a:t>
                      </a:r>
                    </a:p>
                  </a:txBody>
                  <a:tcPr anchor="ctr"/>
                </a:tc>
                <a:tc>
                  <a:txBody>
                    <a:bodyPr/>
                    <a:lstStyle/>
                    <a:p>
                      <a:r>
                        <a:rPr sz="1600" b="1" i="0" dirty="0">
                          <a:solidFill>
                            <a:schemeClr val="accent2"/>
                          </a:solidFill>
                          <a:effectLst/>
                          <a:latin typeface="Karla" charset="0"/>
                          <a:ea typeface="Karla" charset="0"/>
                          <a:cs typeface="Karla" charset="0"/>
                        </a:rPr>
                        <a:t>Married</a:t>
                      </a:r>
                    </a:p>
                  </a:txBody>
                  <a:tcPr anchor="ctr"/>
                </a:tc>
                <a:tc>
                  <a:txBody>
                    <a:bodyPr/>
                    <a:lstStyle/>
                    <a:p>
                      <a:r>
                        <a:rPr sz="1600" b="1" i="0" dirty="0">
                          <a:solidFill>
                            <a:schemeClr val="accent2"/>
                          </a:solidFill>
                          <a:effectLst/>
                          <a:latin typeface="Karla" charset="0"/>
                          <a:ea typeface="Karla" charset="0"/>
                          <a:cs typeface="Karla" charset="0"/>
                        </a:rPr>
                        <a:t>Ethnicity</a:t>
                      </a:r>
                    </a:p>
                  </a:txBody>
                  <a:tcPr anchor="ctr"/>
                </a:tc>
                <a:tc>
                  <a:txBody>
                    <a:bodyPr/>
                    <a:lstStyle/>
                    <a:p>
                      <a:r>
                        <a:rPr sz="1600" b="1" i="0" dirty="0">
                          <a:effectLst/>
                          <a:latin typeface="Karla" charset="0"/>
                          <a:ea typeface="Karla" charset="0"/>
                          <a:cs typeface="Karla" charset="0"/>
                        </a:rPr>
                        <a:t>Balance</a:t>
                      </a:r>
                    </a:p>
                  </a:txBody>
                  <a:tcPr anchor="ctr">
                    <a:solidFill>
                      <a:schemeClr val="accent2">
                        <a:lumMod val="40000"/>
                        <a:lumOff val="60000"/>
                      </a:schemeClr>
                    </a:solidFill>
                  </a:tcPr>
                </a:tc>
                <a:extLst>
                  <a:ext uri="{0D108BD9-81ED-4DB2-BD59-A6C34878D82A}">
                    <a16:rowId xmlns:a16="http://schemas.microsoft.com/office/drawing/2014/main" val="10000"/>
                  </a:ext>
                </a:extLst>
              </a:tr>
              <a:tr h="428913">
                <a:tc>
                  <a:txBody>
                    <a:bodyPr/>
                    <a:lstStyle/>
                    <a:p>
                      <a:r>
                        <a:rPr sz="1600" b="0" i="0" dirty="0">
                          <a:effectLst/>
                          <a:latin typeface="Karla" charset="0"/>
                          <a:ea typeface="Karla" charset="0"/>
                          <a:cs typeface="Karla" charset="0"/>
                        </a:rPr>
                        <a:t>14.890</a:t>
                      </a:r>
                    </a:p>
                  </a:txBody>
                  <a:tcPr/>
                </a:tc>
                <a:tc>
                  <a:txBody>
                    <a:bodyPr/>
                    <a:lstStyle/>
                    <a:p>
                      <a:r>
                        <a:rPr sz="1600" b="0" i="0" dirty="0">
                          <a:effectLst/>
                          <a:latin typeface="Karla" charset="0"/>
                          <a:ea typeface="Karla" charset="0"/>
                          <a:cs typeface="Karla" charset="0"/>
                        </a:rPr>
                        <a:t>3606</a:t>
                      </a:r>
                    </a:p>
                  </a:txBody>
                  <a:tcPr/>
                </a:tc>
                <a:tc>
                  <a:txBody>
                    <a:bodyPr/>
                    <a:lstStyle/>
                    <a:p>
                      <a:r>
                        <a:rPr sz="1600" b="0" i="0">
                          <a:effectLst/>
                          <a:latin typeface="Karla" charset="0"/>
                          <a:ea typeface="Karla" charset="0"/>
                          <a:cs typeface="Karla" charset="0"/>
                        </a:rPr>
                        <a:t>283</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34</a:t>
                      </a:r>
                    </a:p>
                  </a:txBody>
                  <a:tcPr/>
                </a:tc>
                <a:tc>
                  <a:txBody>
                    <a:bodyPr/>
                    <a:lstStyle/>
                    <a:p>
                      <a:r>
                        <a:rPr sz="1600" b="0" i="0" dirty="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dirty="0">
                          <a:effectLst/>
                          <a:latin typeface="Karla" charset="0"/>
                          <a:ea typeface="Karla" charset="0"/>
                          <a:cs typeface="Karla" charset="0"/>
                        </a:rPr>
                        <a:t>No</a:t>
                      </a:r>
                    </a:p>
                  </a:txBody>
                  <a:tcPr/>
                </a:tc>
                <a:tc>
                  <a:txBody>
                    <a:bodyPr/>
                    <a:lstStyle/>
                    <a:p>
                      <a:r>
                        <a:rPr sz="1600" b="0" i="0" dirty="0">
                          <a:effectLst/>
                          <a:latin typeface="Karla" charset="0"/>
                          <a:ea typeface="Karla" charset="0"/>
                          <a:cs typeface="Karla" charset="0"/>
                        </a:rPr>
                        <a:t>Yes</a:t>
                      </a:r>
                    </a:p>
                  </a:txBody>
                  <a:tcPr/>
                </a:tc>
                <a:tc>
                  <a:txBody>
                    <a:bodyPr/>
                    <a:lstStyle/>
                    <a:p>
                      <a:r>
                        <a:rPr sz="1600" b="0" i="0" dirty="0">
                          <a:effectLst/>
                          <a:latin typeface="Karla" charset="0"/>
                          <a:ea typeface="Karla" charset="0"/>
                          <a:cs typeface="Karla" charset="0"/>
                        </a:rPr>
                        <a:t>Caucasian</a:t>
                      </a:r>
                    </a:p>
                  </a:txBody>
                  <a:tcPr/>
                </a:tc>
                <a:tc>
                  <a:txBody>
                    <a:bodyPr/>
                    <a:lstStyle/>
                    <a:p>
                      <a:r>
                        <a:rPr sz="1600" b="0" i="0">
                          <a:effectLst/>
                          <a:latin typeface="Karla" charset="0"/>
                          <a:ea typeface="Karla" charset="0"/>
                          <a:cs typeface="Karla" charset="0"/>
                        </a:rPr>
                        <a:t>333</a:t>
                      </a:r>
                    </a:p>
                  </a:txBody>
                  <a:tcPr>
                    <a:solidFill>
                      <a:schemeClr val="accent2">
                        <a:lumMod val="40000"/>
                        <a:lumOff val="60000"/>
                      </a:schemeClr>
                    </a:solidFill>
                  </a:tcPr>
                </a:tc>
                <a:extLst>
                  <a:ext uri="{0D108BD9-81ED-4DB2-BD59-A6C34878D82A}">
                    <a16:rowId xmlns:a16="http://schemas.microsoft.com/office/drawing/2014/main" val="10001"/>
                  </a:ext>
                </a:extLst>
              </a:tr>
              <a:tr h="450140">
                <a:tc>
                  <a:txBody>
                    <a:bodyPr/>
                    <a:lstStyle/>
                    <a:p>
                      <a:r>
                        <a:rPr sz="1600" b="0" i="0" dirty="0">
                          <a:effectLst/>
                          <a:latin typeface="Karla" charset="0"/>
                          <a:ea typeface="Karla" charset="0"/>
                          <a:cs typeface="Karla" charset="0"/>
                        </a:rPr>
                        <a:t>106.02</a:t>
                      </a:r>
                    </a:p>
                  </a:txBody>
                  <a:tcPr/>
                </a:tc>
                <a:tc>
                  <a:txBody>
                    <a:bodyPr/>
                    <a:lstStyle/>
                    <a:p>
                      <a:r>
                        <a:rPr sz="1600" b="0" i="0">
                          <a:effectLst/>
                          <a:latin typeface="Karla" charset="0"/>
                          <a:ea typeface="Karla" charset="0"/>
                          <a:cs typeface="Karla" charset="0"/>
                        </a:rPr>
                        <a:t>6645</a:t>
                      </a:r>
                    </a:p>
                  </a:txBody>
                  <a:tcPr/>
                </a:tc>
                <a:tc>
                  <a:txBody>
                    <a:bodyPr/>
                    <a:lstStyle/>
                    <a:p>
                      <a:r>
                        <a:rPr sz="1600" b="0" i="0" dirty="0">
                          <a:effectLst/>
                          <a:latin typeface="Karla" charset="0"/>
                          <a:ea typeface="Karla" charset="0"/>
                          <a:cs typeface="Karla" charset="0"/>
                        </a:rPr>
                        <a:t>483</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82</a:t>
                      </a:r>
                    </a:p>
                  </a:txBody>
                  <a:tcPr/>
                </a:tc>
                <a:tc>
                  <a:txBody>
                    <a:bodyPr/>
                    <a:lstStyle/>
                    <a:p>
                      <a:r>
                        <a:rPr sz="1600" b="0" i="0">
                          <a:effectLst/>
                          <a:latin typeface="Karla" charset="0"/>
                          <a:ea typeface="Karla" charset="0"/>
                          <a:cs typeface="Karla" charset="0"/>
                        </a:rPr>
                        <a:t>15</a:t>
                      </a:r>
                    </a:p>
                  </a:txBody>
                  <a:tcPr/>
                </a:tc>
                <a:tc>
                  <a:txBody>
                    <a:bodyPr/>
                    <a:lstStyle/>
                    <a:p>
                      <a:r>
                        <a:rPr sz="1600" b="0" i="0" dirty="0">
                          <a:effectLst/>
                          <a:latin typeface="Karla" charset="0"/>
                          <a:ea typeface="Karla" charset="0"/>
                          <a:cs typeface="Karla" charset="0"/>
                        </a:rPr>
                        <a:t>Female</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Asian</a:t>
                      </a:r>
                    </a:p>
                  </a:txBody>
                  <a:tcPr/>
                </a:tc>
                <a:tc>
                  <a:txBody>
                    <a:bodyPr/>
                    <a:lstStyle/>
                    <a:p>
                      <a:r>
                        <a:rPr sz="1600" b="0" i="0" dirty="0">
                          <a:effectLst/>
                          <a:latin typeface="Karla" charset="0"/>
                          <a:ea typeface="Karla" charset="0"/>
                          <a:cs typeface="Karla" charset="0"/>
                        </a:rPr>
                        <a:t>903</a:t>
                      </a:r>
                    </a:p>
                  </a:txBody>
                  <a:tcPr>
                    <a:solidFill>
                      <a:schemeClr val="accent2">
                        <a:lumMod val="40000"/>
                        <a:lumOff val="60000"/>
                      </a:schemeClr>
                    </a:solidFill>
                  </a:tcPr>
                </a:tc>
                <a:extLst>
                  <a:ext uri="{0D108BD9-81ED-4DB2-BD59-A6C34878D82A}">
                    <a16:rowId xmlns:a16="http://schemas.microsoft.com/office/drawing/2014/main" val="10002"/>
                  </a:ext>
                </a:extLst>
              </a:tr>
              <a:tr h="441400">
                <a:tc>
                  <a:txBody>
                    <a:bodyPr/>
                    <a:lstStyle/>
                    <a:p>
                      <a:r>
                        <a:rPr sz="1600" b="0" i="0" dirty="0">
                          <a:effectLst/>
                          <a:latin typeface="Karla" charset="0"/>
                          <a:ea typeface="Karla" charset="0"/>
                          <a:cs typeface="Karla" charset="0"/>
                        </a:rPr>
                        <a:t>104.59</a:t>
                      </a:r>
                    </a:p>
                  </a:txBody>
                  <a:tcPr/>
                </a:tc>
                <a:tc>
                  <a:txBody>
                    <a:bodyPr/>
                    <a:lstStyle/>
                    <a:p>
                      <a:r>
                        <a:rPr sz="1600" b="0" i="0">
                          <a:effectLst/>
                          <a:latin typeface="Karla" charset="0"/>
                          <a:ea typeface="Karla" charset="0"/>
                          <a:cs typeface="Karla" charset="0"/>
                        </a:rPr>
                        <a:t>7075</a:t>
                      </a:r>
                    </a:p>
                  </a:txBody>
                  <a:tcPr/>
                </a:tc>
                <a:tc>
                  <a:txBody>
                    <a:bodyPr/>
                    <a:lstStyle/>
                    <a:p>
                      <a:r>
                        <a:rPr sz="1600" b="0" i="0">
                          <a:effectLst/>
                          <a:latin typeface="Karla" charset="0"/>
                          <a:ea typeface="Karla" charset="0"/>
                          <a:cs typeface="Karla" charset="0"/>
                        </a:rPr>
                        <a:t>514</a:t>
                      </a:r>
                    </a:p>
                  </a:txBody>
                  <a:tcPr/>
                </a:tc>
                <a:tc>
                  <a:txBody>
                    <a:bodyPr/>
                    <a:lstStyle/>
                    <a:p>
                      <a:r>
                        <a:rPr sz="1600" b="0" i="0">
                          <a:effectLst/>
                          <a:latin typeface="Karla" charset="0"/>
                          <a:ea typeface="Karla" charset="0"/>
                          <a:cs typeface="Karla" charset="0"/>
                        </a:rPr>
                        <a:t>4</a:t>
                      </a:r>
                    </a:p>
                  </a:txBody>
                  <a:tcPr/>
                </a:tc>
                <a:tc>
                  <a:txBody>
                    <a:bodyPr/>
                    <a:lstStyle/>
                    <a:p>
                      <a:r>
                        <a:rPr sz="1600" b="0" i="0">
                          <a:effectLst/>
                          <a:latin typeface="Karla" charset="0"/>
                          <a:ea typeface="Karla" charset="0"/>
                          <a:cs typeface="Karla" charset="0"/>
                        </a:rPr>
                        <a:t>71</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580</a:t>
                      </a:r>
                    </a:p>
                  </a:txBody>
                  <a:tcPr>
                    <a:solidFill>
                      <a:schemeClr val="accent2">
                        <a:lumMod val="40000"/>
                        <a:lumOff val="60000"/>
                      </a:schemeClr>
                    </a:solidFill>
                  </a:tcPr>
                </a:tc>
                <a:extLst>
                  <a:ext uri="{0D108BD9-81ED-4DB2-BD59-A6C34878D82A}">
                    <a16:rowId xmlns:a16="http://schemas.microsoft.com/office/drawing/2014/main" val="10003"/>
                  </a:ext>
                </a:extLst>
              </a:tr>
              <a:tr h="366196">
                <a:tc>
                  <a:txBody>
                    <a:bodyPr/>
                    <a:lstStyle/>
                    <a:p>
                      <a:r>
                        <a:rPr sz="1600" b="0" i="0" dirty="0">
                          <a:effectLst/>
                          <a:latin typeface="Karla" charset="0"/>
                          <a:ea typeface="Karla" charset="0"/>
                          <a:cs typeface="Karla" charset="0"/>
                        </a:rPr>
                        <a:t>148.92</a:t>
                      </a:r>
                    </a:p>
                  </a:txBody>
                  <a:tcPr/>
                </a:tc>
                <a:tc>
                  <a:txBody>
                    <a:bodyPr/>
                    <a:lstStyle/>
                    <a:p>
                      <a:r>
                        <a:rPr sz="1600" b="0" i="0">
                          <a:effectLst/>
                          <a:latin typeface="Karla" charset="0"/>
                          <a:ea typeface="Karla" charset="0"/>
                          <a:cs typeface="Karla" charset="0"/>
                        </a:rPr>
                        <a:t>9504</a:t>
                      </a:r>
                    </a:p>
                  </a:txBody>
                  <a:tcPr/>
                </a:tc>
                <a:tc>
                  <a:txBody>
                    <a:bodyPr/>
                    <a:lstStyle/>
                    <a:p>
                      <a:r>
                        <a:rPr sz="1600" b="0" i="0">
                          <a:effectLst/>
                          <a:latin typeface="Karla" charset="0"/>
                          <a:ea typeface="Karla" charset="0"/>
                          <a:cs typeface="Karla" charset="0"/>
                        </a:rPr>
                        <a:t>681</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36</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Female</a:t>
                      </a:r>
                    </a:p>
                  </a:txBody>
                  <a:tcPr/>
                </a:tc>
                <a:tc>
                  <a:txBody>
                    <a:bodyPr/>
                    <a:lstStyle/>
                    <a:p>
                      <a:r>
                        <a:rPr sz="1600" b="0" i="0" dirty="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964</a:t>
                      </a:r>
                    </a:p>
                  </a:txBody>
                  <a:tcPr>
                    <a:solidFill>
                      <a:schemeClr val="accent2">
                        <a:lumMod val="40000"/>
                        <a:lumOff val="60000"/>
                      </a:schemeClr>
                    </a:solidFill>
                  </a:tcPr>
                </a:tc>
                <a:extLst>
                  <a:ext uri="{0D108BD9-81ED-4DB2-BD59-A6C34878D82A}">
                    <a16:rowId xmlns:a16="http://schemas.microsoft.com/office/drawing/2014/main" val="10004"/>
                  </a:ext>
                </a:extLst>
              </a:tr>
              <a:tr h="384686">
                <a:tc>
                  <a:txBody>
                    <a:bodyPr/>
                    <a:lstStyle/>
                    <a:p>
                      <a:r>
                        <a:rPr sz="1600" b="0" i="0" dirty="0">
                          <a:effectLst/>
                          <a:latin typeface="Karla" charset="0"/>
                          <a:ea typeface="Karla" charset="0"/>
                          <a:cs typeface="Karla" charset="0"/>
                        </a:rPr>
                        <a:t>55.882</a:t>
                      </a:r>
                    </a:p>
                  </a:txBody>
                  <a:tcPr/>
                </a:tc>
                <a:tc>
                  <a:txBody>
                    <a:bodyPr/>
                    <a:lstStyle/>
                    <a:p>
                      <a:r>
                        <a:rPr sz="1600" b="0" i="0">
                          <a:effectLst/>
                          <a:latin typeface="Karla" charset="0"/>
                          <a:ea typeface="Karla" charset="0"/>
                          <a:cs typeface="Karla" charset="0"/>
                        </a:rPr>
                        <a:t>4897</a:t>
                      </a:r>
                    </a:p>
                  </a:txBody>
                  <a:tcPr/>
                </a:tc>
                <a:tc>
                  <a:txBody>
                    <a:bodyPr/>
                    <a:lstStyle/>
                    <a:p>
                      <a:r>
                        <a:rPr sz="1600" b="0" i="0">
                          <a:effectLst/>
                          <a:latin typeface="Karla" charset="0"/>
                          <a:ea typeface="Karla" charset="0"/>
                          <a:cs typeface="Karla" charset="0"/>
                        </a:rPr>
                        <a:t>357</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68</a:t>
                      </a:r>
                    </a:p>
                  </a:txBody>
                  <a:tcPr/>
                </a:tc>
                <a:tc>
                  <a:txBody>
                    <a:bodyPr/>
                    <a:lstStyle/>
                    <a:p>
                      <a:r>
                        <a:rPr sz="1600" b="0" i="0">
                          <a:effectLst/>
                          <a:latin typeface="Karla" charset="0"/>
                          <a:ea typeface="Karla" charset="0"/>
                          <a:cs typeface="Karla" charset="0"/>
                        </a:rPr>
                        <a:t>16</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Caucasian</a:t>
                      </a:r>
                    </a:p>
                  </a:txBody>
                  <a:tcPr/>
                </a:tc>
                <a:tc>
                  <a:txBody>
                    <a:bodyPr/>
                    <a:lstStyle/>
                    <a:p>
                      <a:r>
                        <a:rPr sz="1600" b="0" i="0" dirty="0">
                          <a:effectLst/>
                          <a:latin typeface="Karla" charset="0"/>
                          <a:ea typeface="Karla" charset="0"/>
                          <a:cs typeface="Karla" charset="0"/>
                        </a:rPr>
                        <a:t>331</a:t>
                      </a:r>
                    </a:p>
                  </a:txBody>
                  <a:tcPr>
                    <a:solidFill>
                      <a:schemeClr val="accent2">
                        <a:lumMod val="40000"/>
                        <a:lumOff val="6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47392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If the predictor takes only two values, then we create an </a:t>
            </a:r>
            <a:r>
              <a:rPr lang="en-US" sz="2400" b="1" dirty="0">
                <a:latin typeface="Karla" charset="0"/>
                <a:ea typeface="Karla" charset="0"/>
                <a:cs typeface="Karla" charset="0"/>
              </a:rPr>
              <a:t>indicator</a:t>
            </a:r>
            <a:r>
              <a:rPr lang="en-US" sz="2400" dirty="0">
                <a:latin typeface="Karla" charset="0"/>
                <a:ea typeface="Karla" charset="0"/>
                <a:cs typeface="Karla" charset="0"/>
              </a:rPr>
              <a:t> or </a:t>
            </a:r>
            <a:r>
              <a:rPr lang="en-US" sz="2400" b="1" dirty="0">
                <a:solidFill>
                  <a:schemeClr val="tx2">
                    <a:lumMod val="60000"/>
                    <a:lumOff val="40000"/>
                  </a:schemeClr>
                </a:solidFill>
                <a:latin typeface="Karla" charset="0"/>
                <a:ea typeface="Karla" charset="0"/>
                <a:cs typeface="Karla" charset="0"/>
              </a:rPr>
              <a:t>dummy variable </a:t>
            </a:r>
            <a:r>
              <a:rPr lang="en-US" sz="2400" dirty="0">
                <a:latin typeface="Karla" charset="0"/>
                <a:ea typeface="Karla" charset="0"/>
                <a:cs typeface="Karla" charset="0"/>
              </a:rPr>
              <a:t>that takes on two possible numerical values.</a:t>
            </a:r>
          </a:p>
          <a:p>
            <a:r>
              <a:rPr lang="en-US" sz="2400" dirty="0">
                <a:latin typeface="Karla" charset="0"/>
                <a:ea typeface="Karla" charset="0"/>
                <a:cs typeface="Karla" charset="0"/>
              </a:rPr>
              <a:t>For example for the gender, we create a new variable:</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a:latin typeface="Karla" charset="0"/>
                <a:ea typeface="Karla" charset="0"/>
                <a:cs typeface="Karla" charset="0"/>
              </a:rPr>
              <a:t>We then use this variable as a predictor in the regression equation. </a:t>
            </a:r>
          </a:p>
          <a:p>
            <a:endParaRPr lang="en-US" sz="2400"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p:pic>
        <p:nvPicPr>
          <p:cNvPr id="5" name="Picture 4"/>
          <p:cNvPicPr>
            <a:picLocks noChangeAspect="1"/>
          </p:cNvPicPr>
          <p:nvPr/>
        </p:nvPicPr>
        <p:blipFill>
          <a:blip r:embed="rId2"/>
          <a:stretch>
            <a:fillRect/>
          </a:stretch>
        </p:blipFill>
        <p:spPr>
          <a:xfrm>
            <a:off x="2851150" y="2739825"/>
            <a:ext cx="5283200" cy="883920"/>
          </a:xfrm>
          <a:prstGeom prst="rect">
            <a:avLst/>
          </a:prstGeom>
        </p:spPr>
      </p:pic>
      <p:pic>
        <p:nvPicPr>
          <p:cNvPr id="6" name="Picture 5"/>
          <p:cNvPicPr>
            <a:picLocks noChangeAspect="1"/>
          </p:cNvPicPr>
          <p:nvPr/>
        </p:nvPicPr>
        <p:blipFill>
          <a:blip r:embed="rId3"/>
          <a:stretch>
            <a:fillRect/>
          </a:stretch>
        </p:blipFill>
        <p:spPr>
          <a:xfrm>
            <a:off x="1259840" y="4409008"/>
            <a:ext cx="9672320" cy="883920"/>
          </a:xfrm>
          <a:prstGeom prst="rect">
            <a:avLst/>
          </a:prstGeom>
        </p:spPr>
      </p:pic>
    </p:spTree>
    <p:extLst>
      <p:ext uri="{BB962C8B-B14F-4D97-AF65-F5344CB8AC3E}">
        <p14:creationId xmlns:p14="http://schemas.microsoft.com/office/powerpoint/2010/main" val="1754868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15</a:t>
            </a:fld>
            <a:endParaRPr lang="en-US"/>
          </a:p>
        </p:txBody>
      </p:sp>
    </p:spTree>
    <p:extLst>
      <p:ext uri="{BB962C8B-B14F-4D97-AF65-F5344CB8AC3E}">
        <p14:creationId xmlns:p14="http://schemas.microsoft.com/office/powerpoint/2010/main" val="727616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smtClean="0">
                            <a:latin typeface="Cambria Math" panose="02040503050406030204" pitchFamily="18" charset="0"/>
                            <a:ea typeface="Karla" charset="0"/>
                            <a:cs typeface="Karla"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is the </a:t>
                </a:r>
                <a:r>
                  <a:rPr lang="en-US" sz="2400" dirty="0">
                    <a:solidFill>
                      <a:schemeClr val="tx2">
                        <a:lumMod val="60000"/>
                        <a:lumOff val="40000"/>
                      </a:schemeClr>
                    </a:solidFill>
                    <a:latin typeface="Karla" charset="0"/>
                    <a:ea typeface="Karla" charset="0"/>
                    <a:cs typeface="Karla" charset="0"/>
                  </a:rPr>
                  <a:t>average</a:t>
                </a:r>
                <a:r>
                  <a:rPr lang="en-US" sz="2400" dirty="0">
                    <a:latin typeface="Karla" charset="0"/>
                    <a:ea typeface="Karla" charset="0"/>
                    <a:cs typeface="Karla" charset="0"/>
                  </a:rPr>
                  <a:t> credit card balance among </a:t>
                </a:r>
                <a:r>
                  <a:rPr lang="en-US" sz="2400" dirty="0">
                    <a:solidFill>
                      <a:schemeClr val="tx2">
                        <a:lumMod val="60000"/>
                        <a:lumOff val="40000"/>
                      </a:schemeClr>
                    </a:solidFill>
                    <a:latin typeface="Karla" charset="0"/>
                    <a:ea typeface="Karla" charset="0"/>
                    <a:cs typeface="Karla" charset="0"/>
                  </a:rPr>
                  <a:t>males</a:t>
                </a:r>
                <a:r>
                  <a:rPr lang="en-US" sz="2400" dirty="0">
                    <a:latin typeface="Karla" charset="0"/>
                    <a:ea typeface="Karla" charset="0"/>
                    <a:cs typeface="Karla" charset="0"/>
                  </a:rPr>
                  <a:t>,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b="0" i="0" smtClean="0">
                        <a:latin typeface="Cambria Math" charset="0"/>
                        <a:ea typeface="Karla" charset="0"/>
                        <a:cs typeface="Karla" charset="0"/>
                      </a:rPr>
                      <m:t>+</m:t>
                    </m:r>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 is the </a:t>
                </a:r>
                <a:r>
                  <a:rPr lang="en-US" sz="2400" dirty="0">
                    <a:solidFill>
                      <a:schemeClr val="tx2">
                        <a:lumMod val="60000"/>
                        <a:lumOff val="40000"/>
                      </a:schemeClr>
                    </a:solidFill>
                    <a:latin typeface="Karla" charset="0"/>
                    <a:ea typeface="Karla" charset="0"/>
                    <a:cs typeface="Karla" charset="0"/>
                  </a:rPr>
                  <a:t>average</a:t>
                </a:r>
                <a:r>
                  <a:rPr lang="en-US" sz="2400" dirty="0">
                    <a:latin typeface="Karla" charset="0"/>
                    <a:ea typeface="Karla" charset="0"/>
                    <a:cs typeface="Karla" charset="0"/>
                  </a:rPr>
                  <a:t> credit card balance among </a:t>
                </a:r>
                <a:r>
                  <a:rPr lang="en-US" sz="2400" dirty="0">
                    <a:solidFill>
                      <a:schemeClr val="tx2">
                        <a:lumMod val="60000"/>
                        <a:lumOff val="40000"/>
                      </a:schemeClr>
                    </a:solidFill>
                    <a:latin typeface="Karla" charset="0"/>
                    <a:ea typeface="Karla" charset="0"/>
                    <a:cs typeface="Karla" charset="0"/>
                  </a:rPr>
                  <a:t>females</a:t>
                </a:r>
                <a:r>
                  <a:rPr lang="en-US" sz="2400" dirty="0">
                    <a:latin typeface="Karla" charset="0"/>
                    <a:ea typeface="Karla" charset="0"/>
                    <a:cs typeface="Karla" charset="0"/>
                  </a:rPr>
                  <a:t>,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ea typeface="Karla" charset="0"/>
                    <a:cs typeface="Karla" charset="0"/>
                  </a:rPr>
                  <a:t>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the average </a:t>
                </a:r>
                <a:r>
                  <a:rPr lang="en-US" sz="2400" dirty="0">
                    <a:solidFill>
                      <a:schemeClr val="tx2">
                        <a:lumMod val="60000"/>
                        <a:lumOff val="40000"/>
                      </a:schemeClr>
                    </a:solidFill>
                    <a:latin typeface="Karla" charset="0"/>
                    <a:ea typeface="Karla" charset="0"/>
                    <a:cs typeface="Karla" charset="0"/>
                  </a:rPr>
                  <a:t>difference</a:t>
                </a:r>
                <a:r>
                  <a:rPr lang="en-US" sz="2400" dirty="0">
                    <a:latin typeface="Karla" charset="0"/>
                    <a:ea typeface="Karla" charset="0"/>
                    <a:cs typeface="Karla" charset="0"/>
                  </a:rPr>
                  <a:t> in credit card balance between </a:t>
                </a:r>
                <a:r>
                  <a:rPr lang="en-US" sz="2400" dirty="0">
                    <a:solidFill>
                      <a:schemeClr val="tx2">
                        <a:lumMod val="60000"/>
                        <a:lumOff val="40000"/>
                      </a:schemeClr>
                    </a:solidFill>
                    <a:latin typeface="Karla" charset="0"/>
                    <a:ea typeface="Karla" charset="0"/>
                    <a:cs typeface="Karla" charset="0"/>
                  </a:rPr>
                  <a:t>females</a:t>
                </a:r>
                <a:r>
                  <a:rPr lang="en-US" sz="2400" dirty="0">
                    <a:latin typeface="Karla" charset="0"/>
                    <a:ea typeface="Karla" charset="0"/>
                    <a:cs typeface="Karla" charset="0"/>
                  </a:rPr>
                  <a:t> and </a:t>
                </a:r>
                <a:r>
                  <a:rPr lang="en-US" sz="2400" dirty="0">
                    <a:solidFill>
                      <a:schemeClr val="tx2">
                        <a:lumMod val="60000"/>
                        <a:lumOff val="40000"/>
                      </a:schemeClr>
                    </a:solidFill>
                    <a:latin typeface="Karla" charset="0"/>
                    <a:ea typeface="Karla" charset="0"/>
                    <a:cs typeface="Karla" charset="0"/>
                  </a:rPr>
                  <a:t>males</a:t>
                </a:r>
                <a:r>
                  <a:rPr lang="en-US" sz="2400" dirty="0">
                    <a:latin typeface="Karla" charset="0"/>
                    <a:ea typeface="Karla" charset="0"/>
                    <a:cs typeface="Karla" charset="0"/>
                  </a:rPr>
                  <a:t>.</a:t>
                </a:r>
              </a:p>
              <a:p>
                <a:pPr marL="342900" indent="-342900">
                  <a:buFont typeface="Arial" charset="0"/>
                  <a:buChar char="•"/>
                </a:pPr>
                <a:endParaRPr lang="en-US" sz="2400" dirty="0">
                  <a:latin typeface="Karla" charset="0"/>
                  <a:ea typeface="Karla" charset="0"/>
                  <a:cs typeface="Karla" charset="0"/>
                </a:endParaRPr>
              </a:p>
              <a:p>
                <a:r>
                  <a:rPr lang="en-US" sz="2400" b="1" dirty="0">
                    <a:solidFill>
                      <a:schemeClr val="accent2"/>
                    </a:solidFill>
                    <a:latin typeface="Karla" charset="0"/>
                    <a:ea typeface="Karla" charset="0"/>
                    <a:cs typeface="Karla" charset="0"/>
                  </a:rPr>
                  <a:t>Example: </a:t>
                </a:r>
                <a:r>
                  <a:rPr lang="en-US" sz="2400" dirty="0">
                    <a:solidFill>
                      <a:schemeClr val="tx1">
                        <a:lumMod val="75000"/>
                        <a:lumOff val="25000"/>
                      </a:schemeClr>
                    </a:solidFill>
                    <a:latin typeface="Karla" charset="0"/>
                    <a:ea typeface="Karla" charset="0"/>
                    <a:cs typeface="Karla" charset="0"/>
                  </a:rPr>
                  <a:t>Calculate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b="1" dirty="0">
                    <a:solidFill>
                      <a:schemeClr val="accent2"/>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for the Credit data. </a:t>
                </a:r>
              </a:p>
              <a:p>
                <a:r>
                  <a:rPr lang="en-US" sz="2400" dirty="0">
                    <a:solidFill>
                      <a:schemeClr val="tx1">
                        <a:lumMod val="75000"/>
                        <a:lumOff val="25000"/>
                      </a:schemeClr>
                    </a:solidFill>
                    <a:latin typeface="Karla" charset="0"/>
                    <a:ea typeface="Karla" charset="0"/>
                    <a:cs typeface="Karla" charset="0"/>
                  </a:rPr>
                  <a:t>			You should find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$509,</m:t>
                    </m:r>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$19</m:t>
                    </m:r>
                  </m:oMath>
                </a14:m>
                <a:endParaRPr lang="en-US" sz="2400" b="1" dirty="0">
                  <a:solidFill>
                    <a:schemeClr val="accent2"/>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a:blip r:embed="rId2"/>
                <a:stretch>
                  <a:fillRect l="-861" t="-2395" b="-1317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16</a:t>
            </a:fld>
            <a:endParaRPr lang="en-US"/>
          </a:p>
        </p:txBody>
      </p:sp>
    </p:spTree>
    <p:extLst>
      <p:ext uri="{BB962C8B-B14F-4D97-AF65-F5344CB8AC3E}">
        <p14:creationId xmlns:p14="http://schemas.microsoft.com/office/powerpoint/2010/main" val="428487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a:t>
            </a:r>
            <a:r>
              <a:rPr lang="en-US" dirty="0">
                <a:solidFill>
                  <a:schemeClr val="tx2">
                    <a:lumMod val="60000"/>
                    <a:lumOff val="40000"/>
                  </a:schemeClr>
                </a:solidFill>
              </a:rPr>
              <a:t>One hot encoding</a:t>
            </a:r>
          </a:p>
        </p:txBody>
      </p:sp>
      <p:sp>
        <p:nvSpPr>
          <p:cNvPr id="3" name="Content Placeholder 2"/>
          <p:cNvSpPr>
            <a:spLocks noGrp="1"/>
          </p:cNvSpPr>
          <p:nvPr>
            <p:ph idx="1"/>
          </p:nvPr>
        </p:nvSpPr>
        <p:spPr>
          <a:xfrm>
            <a:off x="833414" y="1154898"/>
            <a:ext cx="10653735" cy="2111143"/>
          </a:xfrm>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Often, the qualitative predictor takes more than two values (e.g. ethnicity in the credit data). </a:t>
            </a:r>
          </a:p>
          <a:p>
            <a:pPr>
              <a:spcAft>
                <a:spcPts val="1800"/>
              </a:spcAft>
            </a:pPr>
            <a:r>
              <a:rPr lang="en-US" sz="2400" dirty="0">
                <a:solidFill>
                  <a:schemeClr val="tx1">
                    <a:lumMod val="75000"/>
                    <a:lumOff val="25000"/>
                  </a:schemeClr>
                </a:solidFill>
                <a:latin typeface="Karla" charset="0"/>
                <a:ea typeface="Karla" charset="0"/>
                <a:cs typeface="Karla" charset="0"/>
              </a:rPr>
              <a:t>In this situation, a single dummy variable cannot represent all possible values. </a:t>
            </a:r>
          </a:p>
          <a:p>
            <a:pPr>
              <a:spcAft>
                <a:spcPts val="1800"/>
              </a:spcAft>
            </a:pPr>
            <a:r>
              <a:rPr lang="en-US" sz="2400" dirty="0">
                <a:solidFill>
                  <a:schemeClr val="tx1">
                    <a:lumMod val="75000"/>
                    <a:lumOff val="25000"/>
                  </a:schemeClr>
                </a:solidFill>
                <a:latin typeface="Karla" charset="0"/>
                <a:ea typeface="Karla" charset="0"/>
                <a:cs typeface="Karla" charset="0"/>
              </a:rPr>
              <a:t>We create </a:t>
            </a:r>
            <a:r>
              <a:rPr lang="en-US" sz="2400" dirty="0">
                <a:solidFill>
                  <a:schemeClr val="tx2">
                    <a:lumMod val="60000"/>
                    <a:lumOff val="40000"/>
                  </a:schemeClr>
                </a:solidFill>
                <a:latin typeface="Karla" charset="0"/>
                <a:ea typeface="Karla" charset="0"/>
                <a:cs typeface="Karla" charset="0"/>
              </a:rPr>
              <a:t>additional</a:t>
            </a:r>
            <a:r>
              <a:rPr lang="en-US" sz="2400" dirty="0">
                <a:solidFill>
                  <a:schemeClr val="tx1">
                    <a:lumMod val="75000"/>
                    <a:lumOff val="25000"/>
                  </a:schemeClr>
                </a:solidFill>
                <a:latin typeface="Karla" charset="0"/>
                <a:ea typeface="Karla" charset="0"/>
                <a:cs typeface="Karla" charset="0"/>
              </a:rPr>
              <a:t> dummy variable as: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p:pic>
        <p:nvPicPr>
          <p:cNvPr id="6" name="Picture 5"/>
          <p:cNvPicPr>
            <a:picLocks noChangeAspect="1"/>
          </p:cNvPicPr>
          <p:nvPr/>
        </p:nvPicPr>
        <p:blipFill>
          <a:blip r:embed="rId2"/>
          <a:stretch>
            <a:fillRect/>
          </a:stretch>
        </p:blipFill>
        <p:spPr>
          <a:xfrm>
            <a:off x="2225040" y="5162550"/>
            <a:ext cx="6705600" cy="883920"/>
          </a:xfrm>
          <a:prstGeom prst="rect">
            <a:avLst/>
          </a:prstGeom>
        </p:spPr>
      </p:pic>
      <p:pic>
        <p:nvPicPr>
          <p:cNvPr id="7" name="Picture 6"/>
          <p:cNvPicPr>
            <a:picLocks noChangeAspect="1"/>
          </p:cNvPicPr>
          <p:nvPr/>
        </p:nvPicPr>
        <p:blipFill>
          <a:blip r:embed="rId3"/>
          <a:stretch>
            <a:fillRect/>
          </a:stretch>
        </p:blipFill>
        <p:spPr>
          <a:xfrm>
            <a:off x="2225040" y="3898065"/>
            <a:ext cx="5974080" cy="883920"/>
          </a:xfrm>
          <a:prstGeom prst="rect">
            <a:avLst/>
          </a:prstGeom>
        </p:spPr>
      </p:pic>
    </p:spTree>
    <p:extLst>
      <p:ext uri="{BB962C8B-B14F-4D97-AF65-F5344CB8AC3E}">
        <p14:creationId xmlns:p14="http://schemas.microsoft.com/office/powerpoint/2010/main" val="4208970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a:t>
            </a:r>
            <a:r>
              <a:rPr lang="en-US"/>
              <a:t>hot encoding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dirty="0">
                    <a:latin typeface="Karla" charset="0"/>
                    <a:ea typeface="Karla" charset="0"/>
                    <a:cs typeface="Karla" charset="0"/>
                  </a:rPr>
                  <a:t>We then use these variables as predictors, the regression equation becomes:</a:t>
                </a: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r>
                  <a:rPr lang="en-US" b="1" dirty="0">
                    <a:latin typeface="Karla" charset="0"/>
                    <a:ea typeface="Karla" charset="0"/>
                    <a:cs typeface="Karla" charset="0"/>
                  </a:rPr>
                  <a:t>Question</a:t>
                </a:r>
                <a:r>
                  <a:rPr lang="en-US" dirty="0">
                    <a:latin typeface="Karla" charset="0"/>
                    <a:ea typeface="Karla" charset="0"/>
                    <a:cs typeface="Karla" charset="0"/>
                  </a:rPr>
                  <a:t>: What is the interpretation of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i="1">
                            <a:latin typeface="Cambria Math" charset="0"/>
                            <a:ea typeface="Cambria Math" charset="0"/>
                            <a:cs typeface="Cambria Math" charset="0"/>
                          </a:rPr>
                          <m:t>𝛽</m:t>
                        </m:r>
                      </m:e>
                      <m:sub>
                        <m:r>
                          <a:rPr lang="en-US" i="1">
                            <a:latin typeface="Cambria Math" charset="0"/>
                            <a:ea typeface="Karla" charset="0"/>
                            <a:cs typeface="Karla" charset="0"/>
                          </a:rPr>
                          <m:t>0</m:t>
                        </m:r>
                      </m:sub>
                    </m:sSub>
                  </m:oMath>
                </a14:m>
                <a:r>
                  <a:rPr lang="en-US" dirty="0">
                    <a:latin typeface="Karla" charset="0"/>
                    <a:ea typeface="Karla" charset="0"/>
                    <a:cs typeface="Karla" charset="0"/>
                  </a:rPr>
                  <a:t>,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oMath>
                </a14:m>
                <a:r>
                  <a:rPr lang="en-US" dirty="0">
                    <a:latin typeface="Karla" charset="0"/>
                    <a:ea typeface="Karla" charset="0"/>
                    <a:cs typeface="Karla" charset="0"/>
                  </a:rPr>
                  <a:t>,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2</m:t>
                        </m:r>
                      </m:sub>
                    </m:sSub>
                  </m:oMath>
                </a14:m>
                <a:r>
                  <a:rPr lang="en-US" dirty="0">
                    <a:latin typeface="Karla" charset="0"/>
                    <a:ea typeface="Karla" charset="0"/>
                    <a:cs typeface="Karla" charset="0"/>
                  </a:rPr>
                  <a:t>?  </a:t>
                </a:r>
              </a:p>
              <a:p>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a:blip r:embed="rId3"/>
                <a:stretch>
                  <a:fillRect l="-1230" t="-2994" b="-7365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p:pic>
        <p:nvPicPr>
          <p:cNvPr id="6" name="Picture 5"/>
          <p:cNvPicPr>
            <a:picLocks noChangeAspect="1"/>
          </p:cNvPicPr>
          <p:nvPr/>
        </p:nvPicPr>
        <p:blipFill>
          <a:blip r:embed="rId4"/>
          <a:stretch>
            <a:fillRect/>
          </a:stretch>
        </p:blipFill>
        <p:spPr>
          <a:xfrm>
            <a:off x="833415" y="1989151"/>
            <a:ext cx="10632440" cy="1155700"/>
          </a:xfrm>
          <a:prstGeom prst="rect">
            <a:avLst/>
          </a:prstGeom>
        </p:spPr>
      </p:pic>
    </p:spTree>
    <p:extLst>
      <p:ext uri="{BB962C8B-B14F-4D97-AF65-F5344CB8AC3E}">
        <p14:creationId xmlns:p14="http://schemas.microsoft.com/office/powerpoint/2010/main" val="3239247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FD441D-BEFA-9D4A-9E50-D4B34963C3F2}"/>
              </a:ext>
            </a:extLst>
          </p:cNvPr>
          <p:cNvSpPr>
            <a:spLocks noGrp="1"/>
          </p:cNvSpPr>
          <p:nvPr>
            <p:ph type="sldNum" sz="quarter" idx="12"/>
          </p:nvPr>
        </p:nvSpPr>
        <p:spPr/>
        <p:txBody>
          <a:bodyPr/>
          <a:lstStyle/>
          <a:p>
            <a:fld id="{A13833A1-46C9-FB45-812F-A8AC7B5136EB}" type="slidenum">
              <a:rPr lang="en-US" smtClean="0"/>
              <a:t>1</a:t>
            </a:fld>
            <a:endParaRPr lang="en-US"/>
          </a:p>
        </p:txBody>
      </p:sp>
      <p:pic>
        <p:nvPicPr>
          <p:cNvPr id="3" name="Picture 2">
            <a:extLst>
              <a:ext uri="{FF2B5EF4-FFF2-40B4-BE49-F238E27FC236}">
                <a16:creationId xmlns:a16="http://schemas.microsoft.com/office/drawing/2014/main" id="{4CD1D4B8-E04F-ED4F-B382-84178A83EE5E}"/>
              </a:ext>
            </a:extLst>
          </p:cNvPr>
          <p:cNvPicPr>
            <a:picLocks noChangeAspect="1"/>
          </p:cNvPicPr>
          <p:nvPr/>
        </p:nvPicPr>
        <p:blipFill>
          <a:blip r:embed="rId2"/>
          <a:stretch>
            <a:fillRect/>
          </a:stretch>
        </p:blipFill>
        <p:spPr>
          <a:xfrm>
            <a:off x="2921000" y="254000"/>
            <a:ext cx="6350000" cy="6350000"/>
          </a:xfrm>
          <a:prstGeom prst="rect">
            <a:avLst/>
          </a:prstGeom>
        </p:spPr>
      </p:pic>
    </p:spTree>
    <p:extLst>
      <p:ext uri="{BB962C8B-B14F-4D97-AF65-F5344CB8AC3E}">
        <p14:creationId xmlns:p14="http://schemas.microsoft.com/office/powerpoint/2010/main" val="80985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3" name="Content Placeholder 2"/>
          <p:cNvSpPr>
            <a:spLocks noGrp="1"/>
          </p:cNvSpPr>
          <p:nvPr>
            <p:ph idx="1"/>
          </p:nvPr>
        </p:nvSpPr>
        <p:spPr>
          <a:xfrm>
            <a:off x="549635" y="859769"/>
            <a:ext cx="10327008" cy="1376437"/>
          </a:xfrm>
        </p:spPr>
        <p:txBody>
          <a:bodyPr/>
          <a:lstStyle/>
          <a:p>
            <a:r>
              <a:rPr lang="en-US" sz="2000" b="1" dirty="0"/>
              <a:t>Collinearity</a:t>
            </a:r>
            <a:r>
              <a:rPr lang="en-US" sz="2000" dirty="0"/>
              <a:t> and </a:t>
            </a:r>
            <a:r>
              <a:rPr lang="en-US" sz="2000" dirty="0">
                <a:solidFill>
                  <a:schemeClr val="tx2">
                    <a:lumMod val="60000"/>
                    <a:lumOff val="40000"/>
                  </a:schemeClr>
                </a:solidFill>
              </a:rPr>
              <a:t>multicollinearity</a:t>
            </a:r>
            <a:r>
              <a:rPr lang="en-US" sz="2000" dirty="0"/>
              <a:t> refers to the case in which two or more predictors are correlated (related). </a:t>
            </a:r>
          </a:p>
          <a:p>
            <a:endParaRPr lang="en-US" sz="2000" dirty="0"/>
          </a:p>
          <a:p>
            <a:endParaRPr lang="en-US" sz="2000" dirty="0"/>
          </a:p>
        </p:txBody>
      </p:sp>
      <p:sp>
        <p:nvSpPr>
          <p:cNvPr id="6" name="Slide Number Placeholder 5"/>
          <p:cNvSpPr>
            <a:spLocks noGrp="1"/>
          </p:cNvSpPr>
          <p:nvPr>
            <p:ph type="sldNum" sz="quarter" idx="12"/>
          </p:nvPr>
        </p:nvSpPr>
        <p:spPr/>
        <p:txBody>
          <a:bodyPr/>
          <a:lstStyle/>
          <a:p>
            <a:fld id="{81B7CCDB-6D39-0547-B7B3-C80E39D6513A}" type="slidenum">
              <a:rPr lang="en-US" smtClean="0"/>
              <a:t>19</a:t>
            </a:fld>
            <a:endParaRPr lang="en-US"/>
          </a:p>
        </p:txBody>
      </p:sp>
      <p:sp>
        <p:nvSpPr>
          <p:cNvPr id="5" name="TextBox 4">
            <a:extLst>
              <a:ext uri="{FF2B5EF4-FFF2-40B4-BE49-F238E27FC236}">
                <a16:creationId xmlns:a16="http://schemas.microsoft.com/office/drawing/2014/main" id="{6EA38CFA-A9C9-E247-AE14-A2BFBAA556C5}"/>
              </a:ext>
            </a:extLst>
          </p:cNvPr>
          <p:cNvSpPr txBox="1"/>
          <p:nvPr/>
        </p:nvSpPr>
        <p:spPr>
          <a:xfrm>
            <a:off x="600777" y="4916251"/>
            <a:ext cx="5012965" cy="1631216"/>
          </a:xfrm>
          <a:prstGeom prst="rect">
            <a:avLst/>
          </a:prstGeom>
          <a:noFill/>
        </p:spPr>
        <p:txBody>
          <a:bodyPr wrap="square" rtlCol="0">
            <a:spAutoFit/>
          </a:bodyPr>
          <a:lstStyle/>
          <a:p>
            <a:r>
              <a:rPr lang="en-US" sz="2000" dirty="0">
                <a:latin typeface="Karla" pitchFamily="2" charset="0"/>
                <a:ea typeface="Karla" pitchFamily="2" charset="0"/>
              </a:rPr>
              <a:t>The regression coefficients are not uniquely determined. In turn it hurts the </a:t>
            </a:r>
            <a:r>
              <a:rPr lang="en-US" sz="2000" dirty="0">
                <a:solidFill>
                  <a:schemeClr val="tx2">
                    <a:lumMod val="60000"/>
                    <a:lumOff val="40000"/>
                  </a:schemeClr>
                </a:solidFill>
                <a:latin typeface="Karla" pitchFamily="2" charset="0"/>
                <a:ea typeface="Karla" pitchFamily="2" charset="0"/>
              </a:rPr>
              <a:t>interpretability</a:t>
            </a:r>
            <a:r>
              <a:rPr lang="en-US" sz="2000" dirty="0">
                <a:latin typeface="Karla" pitchFamily="2" charset="0"/>
                <a:ea typeface="Karla" pitchFamily="2" charset="0"/>
              </a:rPr>
              <a:t> of the model as then the regression coefficients are </a:t>
            </a:r>
            <a:r>
              <a:rPr lang="en-US" sz="2000" dirty="0">
                <a:solidFill>
                  <a:schemeClr val="tx2">
                    <a:lumMod val="60000"/>
                    <a:lumOff val="40000"/>
                  </a:schemeClr>
                </a:solidFill>
                <a:latin typeface="Karla" pitchFamily="2" charset="0"/>
                <a:ea typeface="Karla" pitchFamily="2" charset="0"/>
              </a:rPr>
              <a:t>not unique </a:t>
            </a:r>
            <a:r>
              <a:rPr lang="en-US" sz="2000" dirty="0">
                <a:latin typeface="Karla" pitchFamily="2" charset="0"/>
                <a:ea typeface="Karla" pitchFamily="2" charset="0"/>
              </a:rPr>
              <a:t>and have influences from other features. </a:t>
            </a:r>
            <a:r>
              <a:rPr lang="en-US" sz="2000" b="1" dirty="0">
                <a:latin typeface="Karla" pitchFamily="2" charset="0"/>
                <a:ea typeface="Karla" pitchFamily="2" charset="0"/>
              </a:rPr>
              <a:t> </a:t>
            </a:r>
            <a:endParaRPr lang="en-US" sz="2000" dirty="0">
              <a:latin typeface="Karla" pitchFamily="2" charset="0"/>
              <a:ea typeface="Karla" pitchFamily="2" charset="0"/>
            </a:endParaRPr>
          </a:p>
        </p:txBody>
      </p:sp>
      <p:sp>
        <p:nvSpPr>
          <p:cNvPr id="8" name="Rectangle 7">
            <a:extLst>
              <a:ext uri="{FF2B5EF4-FFF2-40B4-BE49-F238E27FC236}">
                <a16:creationId xmlns:a16="http://schemas.microsoft.com/office/drawing/2014/main" id="{A243AE2B-668B-0A4E-B161-0784EE47E2AA}"/>
              </a:ext>
            </a:extLst>
          </p:cNvPr>
          <p:cNvSpPr/>
          <p:nvPr/>
        </p:nvSpPr>
        <p:spPr>
          <a:xfrm>
            <a:off x="6096000" y="4713608"/>
            <a:ext cx="5559821" cy="1938992"/>
          </a:xfrm>
          <a:prstGeom prst="rect">
            <a:avLst/>
          </a:prstGeom>
        </p:spPr>
        <p:txBody>
          <a:bodyPr wrap="square">
            <a:spAutoFit/>
          </a:bodyPr>
          <a:lstStyle/>
          <a:p>
            <a:r>
              <a:rPr lang="en-US" sz="2000" dirty="0">
                <a:solidFill>
                  <a:srgbClr val="292929"/>
                </a:solidFill>
                <a:latin typeface="Karla" pitchFamily="2" charset="0"/>
                <a:ea typeface="Karla" pitchFamily="2" charset="0"/>
              </a:rPr>
              <a:t>Both </a:t>
            </a:r>
            <a:r>
              <a:rPr lang="en-US" sz="2000" dirty="0">
                <a:solidFill>
                  <a:srgbClr val="292929"/>
                </a:solidFill>
                <a:latin typeface="Courier" pitchFamily="2" charset="0"/>
                <a:ea typeface="Karla" pitchFamily="2" charset="0"/>
              </a:rPr>
              <a:t>limit</a:t>
            </a:r>
            <a:r>
              <a:rPr lang="en-US" sz="2000" dirty="0">
                <a:solidFill>
                  <a:srgbClr val="292929"/>
                </a:solidFill>
                <a:latin typeface="Karla" pitchFamily="2" charset="0"/>
                <a:ea typeface="Karla" pitchFamily="2" charset="0"/>
              </a:rPr>
              <a:t> and </a:t>
            </a:r>
            <a:r>
              <a:rPr lang="en-US" sz="2000" dirty="0">
                <a:solidFill>
                  <a:srgbClr val="292929"/>
                </a:solidFill>
                <a:latin typeface="Courier" pitchFamily="2" charset="0"/>
                <a:ea typeface="Karla" pitchFamily="2" charset="0"/>
              </a:rPr>
              <a:t>rating</a:t>
            </a:r>
            <a:r>
              <a:rPr lang="en-US" sz="2000" dirty="0">
                <a:solidFill>
                  <a:srgbClr val="292929"/>
                </a:solidFill>
                <a:latin typeface="Karla" pitchFamily="2" charset="0"/>
                <a:ea typeface="Karla" pitchFamily="2" charset="0"/>
              </a:rPr>
              <a:t> have positive coefficients, but it is hard to understand if the balance is higher because of the </a:t>
            </a:r>
            <a:r>
              <a:rPr lang="en-US" sz="2000" dirty="0">
                <a:solidFill>
                  <a:srgbClr val="292929"/>
                </a:solidFill>
                <a:latin typeface="Courier" pitchFamily="2" charset="0"/>
                <a:ea typeface="Karla" pitchFamily="2" charset="0"/>
              </a:rPr>
              <a:t>rating</a:t>
            </a:r>
            <a:r>
              <a:rPr lang="en-US" sz="2000" dirty="0">
                <a:solidFill>
                  <a:srgbClr val="292929"/>
                </a:solidFill>
                <a:latin typeface="Karla" pitchFamily="2" charset="0"/>
                <a:ea typeface="Karla" pitchFamily="2" charset="0"/>
              </a:rPr>
              <a:t> or is it because of the </a:t>
            </a:r>
            <a:r>
              <a:rPr lang="en-US" sz="2000" dirty="0">
                <a:solidFill>
                  <a:srgbClr val="292929"/>
                </a:solidFill>
                <a:latin typeface="Courier" pitchFamily="2" charset="0"/>
                <a:ea typeface="Karla" pitchFamily="2" charset="0"/>
              </a:rPr>
              <a:t>limit</a:t>
            </a:r>
            <a:r>
              <a:rPr lang="en-US" sz="2000" dirty="0">
                <a:solidFill>
                  <a:srgbClr val="292929"/>
                </a:solidFill>
                <a:latin typeface="Karla" pitchFamily="2" charset="0"/>
                <a:ea typeface="Karla" pitchFamily="2" charset="0"/>
              </a:rPr>
              <a:t>? If we remove </a:t>
            </a:r>
            <a:r>
              <a:rPr lang="en-US" sz="2000" dirty="0">
                <a:solidFill>
                  <a:srgbClr val="292929"/>
                </a:solidFill>
                <a:latin typeface="Courier" pitchFamily="2" charset="0"/>
                <a:ea typeface="Karla" pitchFamily="2" charset="0"/>
              </a:rPr>
              <a:t>limit</a:t>
            </a:r>
            <a:r>
              <a:rPr lang="en-US" sz="2000" dirty="0">
                <a:solidFill>
                  <a:srgbClr val="292929"/>
                </a:solidFill>
                <a:latin typeface="Karla" pitchFamily="2" charset="0"/>
                <a:ea typeface="Karla" pitchFamily="2" charset="0"/>
              </a:rPr>
              <a:t> then we achieve almost the same model performance but the coefficients change. </a:t>
            </a:r>
            <a:endParaRPr lang="en-US" sz="2000" dirty="0">
              <a:latin typeface="Karla" pitchFamily="2" charset="0"/>
              <a:ea typeface="Karla" pitchFamily="2" charset="0"/>
            </a:endParaRPr>
          </a:p>
        </p:txBody>
      </p:sp>
      <p:pic>
        <p:nvPicPr>
          <p:cNvPr id="14" name="Picture 13">
            <a:extLst>
              <a:ext uri="{FF2B5EF4-FFF2-40B4-BE49-F238E27FC236}">
                <a16:creationId xmlns:a16="http://schemas.microsoft.com/office/drawing/2014/main" id="{E75C5D7B-C709-7746-BF22-44D2E51A332E}"/>
              </a:ext>
            </a:extLst>
          </p:cNvPr>
          <p:cNvPicPr>
            <a:picLocks noChangeAspect="1"/>
          </p:cNvPicPr>
          <p:nvPr/>
        </p:nvPicPr>
        <p:blipFill>
          <a:blip r:embed="rId3"/>
          <a:stretch>
            <a:fillRect/>
          </a:stretch>
        </p:blipFill>
        <p:spPr>
          <a:xfrm>
            <a:off x="444093" y="1627045"/>
            <a:ext cx="4691691" cy="3201762"/>
          </a:xfrm>
          <a:prstGeom prst="rect">
            <a:avLst/>
          </a:prstGeom>
        </p:spPr>
      </p:pic>
      <p:sp>
        <p:nvSpPr>
          <p:cNvPr id="15" name="Rectangle 14">
            <a:extLst>
              <a:ext uri="{FF2B5EF4-FFF2-40B4-BE49-F238E27FC236}">
                <a16:creationId xmlns:a16="http://schemas.microsoft.com/office/drawing/2014/main" id="{EDD5ECB1-7A29-EF47-B717-8C82A3BCABFD}"/>
              </a:ext>
            </a:extLst>
          </p:cNvPr>
          <p:cNvSpPr/>
          <p:nvPr/>
        </p:nvSpPr>
        <p:spPr>
          <a:xfrm>
            <a:off x="1447800" y="2481943"/>
            <a:ext cx="587829" cy="370114"/>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ular Callout 15">
            <a:extLst>
              <a:ext uri="{FF2B5EF4-FFF2-40B4-BE49-F238E27FC236}">
                <a16:creationId xmlns:a16="http://schemas.microsoft.com/office/drawing/2014/main" id="{D9EFCE7B-3C87-2448-8922-640804674428}"/>
              </a:ext>
            </a:extLst>
          </p:cNvPr>
          <p:cNvSpPr/>
          <p:nvPr/>
        </p:nvSpPr>
        <p:spPr>
          <a:xfrm>
            <a:off x="2940057" y="1477333"/>
            <a:ext cx="2838797" cy="587828"/>
          </a:xfrm>
          <a:prstGeom prst="wedgeRectCallout">
            <a:avLst>
              <a:gd name="adj1" fmla="val -83337"/>
              <a:gd name="adj2" fmla="val 154167"/>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latin typeface="Courier" pitchFamily="2" charset="0"/>
              </a:rPr>
              <a:t>Limit</a:t>
            </a:r>
            <a:r>
              <a:rPr lang="en-US" dirty="0">
                <a:solidFill>
                  <a:schemeClr val="tx1">
                    <a:lumMod val="75000"/>
                    <a:lumOff val="25000"/>
                  </a:schemeClr>
                </a:solidFill>
              </a:rPr>
              <a:t> and </a:t>
            </a:r>
            <a:r>
              <a:rPr lang="en-US" dirty="0">
                <a:solidFill>
                  <a:schemeClr val="tx1">
                    <a:lumMod val="75000"/>
                    <a:lumOff val="25000"/>
                  </a:schemeClr>
                </a:solidFill>
                <a:latin typeface="Courier" pitchFamily="2" charset="0"/>
              </a:rPr>
              <a:t>Rating</a:t>
            </a:r>
            <a:r>
              <a:rPr lang="en-US" dirty="0">
                <a:solidFill>
                  <a:schemeClr val="tx1">
                    <a:lumMod val="75000"/>
                    <a:lumOff val="25000"/>
                  </a:schemeClr>
                </a:solidFill>
              </a:rPr>
              <a:t> are highly correlated</a:t>
            </a:r>
          </a:p>
        </p:txBody>
      </p:sp>
      <p:pic>
        <p:nvPicPr>
          <p:cNvPr id="17" name="Picture 16">
            <a:extLst>
              <a:ext uri="{FF2B5EF4-FFF2-40B4-BE49-F238E27FC236}">
                <a16:creationId xmlns:a16="http://schemas.microsoft.com/office/drawing/2014/main" id="{2041AFC8-5056-8C42-A62F-C998B0F72E30}"/>
              </a:ext>
            </a:extLst>
          </p:cNvPr>
          <p:cNvPicPr>
            <a:picLocks noChangeAspect="1"/>
          </p:cNvPicPr>
          <p:nvPr/>
        </p:nvPicPr>
        <p:blipFill>
          <a:blip r:embed="rId4"/>
          <a:stretch>
            <a:fillRect/>
          </a:stretch>
        </p:blipFill>
        <p:spPr>
          <a:xfrm>
            <a:off x="6139491" y="1752600"/>
            <a:ext cx="2108879" cy="2824128"/>
          </a:xfrm>
          <a:prstGeom prst="rect">
            <a:avLst/>
          </a:prstGeom>
        </p:spPr>
      </p:pic>
      <p:sp>
        <p:nvSpPr>
          <p:cNvPr id="18" name="Rectangle 17">
            <a:extLst>
              <a:ext uri="{FF2B5EF4-FFF2-40B4-BE49-F238E27FC236}">
                <a16:creationId xmlns:a16="http://schemas.microsoft.com/office/drawing/2014/main" id="{0AEF536A-E52E-7544-8EAB-6D955E1ECA85}"/>
              </a:ext>
            </a:extLst>
          </p:cNvPr>
          <p:cNvSpPr/>
          <p:nvPr/>
        </p:nvSpPr>
        <p:spPr>
          <a:xfrm>
            <a:off x="6215743" y="2373086"/>
            <a:ext cx="1937657" cy="506358"/>
          </a:xfrm>
          <a:prstGeom prst="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CB66225E-7E81-7043-9CC3-2E2A15737FFE}"/>
              </a:ext>
            </a:extLst>
          </p:cNvPr>
          <p:cNvPicPr>
            <a:picLocks noChangeAspect="1"/>
          </p:cNvPicPr>
          <p:nvPr/>
        </p:nvPicPr>
        <p:blipFill>
          <a:blip r:embed="rId5"/>
          <a:stretch>
            <a:fillRect/>
          </a:stretch>
        </p:blipFill>
        <p:spPr>
          <a:xfrm>
            <a:off x="8892175" y="1771246"/>
            <a:ext cx="2247554" cy="2724553"/>
          </a:xfrm>
          <a:prstGeom prst="rect">
            <a:avLst/>
          </a:prstGeom>
        </p:spPr>
      </p:pic>
      <p:sp>
        <p:nvSpPr>
          <p:cNvPr id="20" name="Rectangle 19">
            <a:extLst>
              <a:ext uri="{FF2B5EF4-FFF2-40B4-BE49-F238E27FC236}">
                <a16:creationId xmlns:a16="http://schemas.microsoft.com/office/drawing/2014/main" id="{EBED1032-33A7-8D49-A2B6-B1F6744CAC07}"/>
              </a:ext>
            </a:extLst>
          </p:cNvPr>
          <p:cNvSpPr/>
          <p:nvPr/>
        </p:nvSpPr>
        <p:spPr>
          <a:xfrm>
            <a:off x="8969399" y="2412893"/>
            <a:ext cx="2079601" cy="308536"/>
          </a:xfrm>
          <a:prstGeom prst="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5338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So far we assumed:</a:t>
                </a:r>
              </a:p>
              <a:p>
                <a:endParaRPr lang="en-US" sz="2400" dirty="0"/>
              </a:p>
              <a:p>
                <a:pPr marL="342900" indent="-342900">
                  <a:buFont typeface="Arial" panose="020B0604020202020204" pitchFamily="34" charset="0"/>
                  <a:buChar char="•"/>
                </a:pPr>
                <a:r>
                  <a:rPr lang="en-US" sz="2400" dirty="0"/>
                  <a:t>linear relationship between </a:t>
                </a:r>
                <a:r>
                  <a:rPr lang="en-US" sz="2400" i="1" dirty="0">
                    <a:latin typeface="Cambria" panose="02040503050406030204" pitchFamily="18" charset="0"/>
                  </a:rPr>
                  <a:t>X</a:t>
                </a:r>
                <a:r>
                  <a:rPr lang="en-US" sz="2400" dirty="0"/>
                  <a:t> and </a:t>
                </a:r>
                <a:r>
                  <a:rPr lang="en-US" sz="2400" i="1" dirty="0">
                    <a:latin typeface="Cambria" panose="02040503050406030204" pitchFamily="18" charset="0"/>
                  </a:rPr>
                  <a:t>Y</a:t>
                </a:r>
                <a:r>
                  <a:rPr lang="en-US" sz="2400" dirty="0"/>
                  <a:t> </a:t>
                </a:r>
              </a:p>
              <a:p>
                <a:pPr marL="342900" indent="-342900">
                  <a:buFont typeface="Arial" panose="020B0604020202020204" pitchFamily="34" charset="0"/>
                  <a:buChar char="•"/>
                </a:pPr>
                <a:r>
                  <a:rPr lang="en-US" sz="2400" dirty="0">
                    <a:solidFill>
                      <a:schemeClr val="tx1">
                        <a:lumMod val="75000"/>
                        <a:lumOff val="25000"/>
                      </a:schemeClr>
                    </a:solidFill>
                  </a:rPr>
                  <a:t>the residuals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𝑟</m:t>
                        </m:r>
                      </m:e>
                      <m:sub>
                        <m:r>
                          <a:rPr lang="en-US" sz="2400" i="1">
                            <a:solidFill>
                              <a:schemeClr val="tx1">
                                <a:lumMod val="75000"/>
                                <a:lumOff val="25000"/>
                              </a:schemeClr>
                            </a:solidFill>
                            <a:latin typeface="Cambria Math" charset="0"/>
                          </a:rPr>
                          <m:t>𝑖</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𝑖</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charset="0"/>
                              </a:rPr>
                              <m:t>𝑦</m:t>
                            </m:r>
                          </m:e>
                        </m:acc>
                      </m:e>
                      <m:sub>
                        <m:r>
                          <a:rPr lang="en-US" sz="2400" i="1">
                            <a:solidFill>
                              <a:schemeClr val="tx1">
                                <a:lumMod val="75000"/>
                                <a:lumOff val="25000"/>
                              </a:schemeClr>
                            </a:solidFill>
                            <a:latin typeface="Cambria Math" charset="0"/>
                          </a:rPr>
                          <m:t>𝑖</m:t>
                        </m:r>
                      </m:sub>
                    </m:sSub>
                  </m:oMath>
                </a14:m>
                <a:r>
                  <a:rPr lang="en-US" sz="2400" dirty="0">
                    <a:solidFill>
                      <a:schemeClr val="tx1">
                        <a:lumMod val="75000"/>
                        <a:lumOff val="25000"/>
                      </a:schemeClr>
                    </a:solidFill>
                  </a:rPr>
                  <a:t> were uncorrelated (taking the average of the square residuals to calculate the MSE implicitly assumed uncorrelated residuals). </a:t>
                </a:r>
              </a:p>
              <a:p>
                <a:endParaRPr lang="en-US" sz="2400" dirty="0">
                  <a:solidFill>
                    <a:schemeClr val="tx1">
                      <a:lumMod val="75000"/>
                      <a:lumOff val="25000"/>
                    </a:schemeClr>
                  </a:solidFill>
                </a:endParaRPr>
              </a:p>
              <a:p>
                <a:r>
                  <a:rPr lang="en-US" sz="2400" dirty="0">
                    <a:solidFill>
                      <a:schemeClr val="tx1">
                        <a:lumMod val="75000"/>
                        <a:lumOff val="25000"/>
                      </a:schemeClr>
                    </a:solidFill>
                  </a:rPr>
                  <a:t>These assumptions need to be verified using the data and </a:t>
                </a:r>
                <a:r>
                  <a:rPr lang="en-US" sz="2400" b="1" dirty="0"/>
                  <a:t>visually inspecting the </a:t>
                </a:r>
                <a:r>
                  <a:rPr lang="en-US" sz="2400" b="1" dirty="0">
                    <a:solidFill>
                      <a:schemeClr val="tx2">
                        <a:lumMod val="60000"/>
                        <a:lumOff val="40000"/>
                      </a:schemeClr>
                    </a:solidFill>
                  </a:rPr>
                  <a:t>residuals. </a:t>
                </a:r>
                <a:endParaRPr lang="en-US" sz="2400" dirty="0">
                  <a:solidFill>
                    <a:schemeClr val="tx1">
                      <a:lumMod val="75000"/>
                      <a:lumOff val="25000"/>
                    </a:schemeClr>
                  </a:solidFill>
                </a:endParaRPr>
              </a:p>
              <a:p>
                <a:endParaRPr lang="en-US" sz="2400" dirty="0"/>
              </a:p>
              <a:p>
                <a:endParaRPr lang="en-US" sz="2400" dirty="0"/>
              </a:p>
              <a:p>
                <a:r>
                  <a:rPr 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1" t="-2395" r="-123" b="-8323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p:spTree>
    <p:extLst>
      <p:ext uri="{BB962C8B-B14F-4D97-AF65-F5344CB8AC3E}">
        <p14:creationId xmlns:p14="http://schemas.microsoft.com/office/powerpoint/2010/main" val="2639688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Residual Analysis</a:t>
            </a:r>
            <a:br>
              <a:rPr lang="en-US" b="1" dirty="0">
                <a:solidFill>
                  <a:schemeClr val="accent2"/>
                </a:solidFill>
              </a:rPr>
            </a:b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327008" cy="5787818"/>
              </a:xfrm>
            </p:spPr>
            <p:txBody>
              <a:bodyPr/>
              <a:lstStyle/>
              <a:p>
                <a:r>
                  <a:rPr lang="en-US" sz="2400" dirty="0">
                    <a:solidFill>
                      <a:schemeClr val="tx1">
                        <a:lumMod val="75000"/>
                        <a:lumOff val="25000"/>
                      </a:schemeClr>
                    </a:solidFill>
                  </a:rPr>
                  <a:t>If the correct model is </a:t>
                </a:r>
                <a:r>
                  <a:rPr lang="en-US" sz="2400" dirty="0">
                    <a:solidFill>
                      <a:schemeClr val="tx2">
                        <a:lumMod val="60000"/>
                        <a:lumOff val="40000"/>
                      </a:schemeClr>
                    </a:solidFill>
                  </a:rPr>
                  <a:t>not linear </a:t>
                </a:r>
                <a:r>
                  <a:rPr lang="en-US" sz="2400" dirty="0">
                    <a:solidFill>
                      <a:schemeClr val="tx1">
                        <a:lumMod val="75000"/>
                        <a:lumOff val="25000"/>
                      </a:schemeClr>
                    </a:solidFill>
                  </a:rPr>
                  <a:t>then, </a:t>
                </a:r>
                <a:endParaRPr lang="en-US"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rPr>
                            <m:t>𝛽</m:t>
                          </m:r>
                        </m:e>
                        <m:sub>
                          <m:r>
                            <a:rPr lang="en-US" sz="2400">
                              <a:latin typeface="Cambria Math" panose="02040503050406030204" pitchFamily="18" charset="0"/>
                            </a:rPr>
                            <m:t>0</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rPr>
                            <m:t>𝛽</m:t>
                          </m:r>
                        </m:e>
                        <m:sub>
                          <m:r>
                            <a:rPr lang="en-US" sz="2400">
                              <a:latin typeface="Cambria Math" panose="02040503050406030204" pitchFamily="18" charset="0"/>
                            </a:rPr>
                            <m:t>1</m:t>
                          </m:r>
                        </m:sub>
                      </m:sSub>
                      <m:r>
                        <a:rPr lang="en-US" sz="2400">
                          <a:latin typeface="Cambria Math" panose="02040503050406030204" pitchFamily="18" charset="0"/>
                        </a:rPr>
                        <m:t>𝑥</m:t>
                      </m:r>
                      <m:r>
                        <a:rPr lang="en-US" sz="2400">
                          <a:latin typeface="Cambria Math" charset="0"/>
                        </a:rPr>
                        <m:t>+</m:t>
                      </m:r>
                      <m:r>
                        <a:rPr lang="en-US" sz="2400" b="1" i="1">
                          <a:solidFill>
                            <a:srgbClr val="C00000"/>
                          </a:solidFill>
                          <a:latin typeface="Cambria Math" charset="0"/>
                        </a:rPr>
                        <m:t>𝝓</m:t>
                      </m:r>
                      <m:d>
                        <m:dPr>
                          <m:ctrlPr>
                            <a:rPr lang="en-US" sz="2400" b="1" i="1">
                              <a:solidFill>
                                <a:srgbClr val="C00000"/>
                              </a:solidFill>
                              <a:latin typeface="Cambria Math" panose="02040503050406030204" pitchFamily="18" charset="0"/>
                            </a:rPr>
                          </m:ctrlPr>
                        </m:dPr>
                        <m:e>
                          <m:r>
                            <a:rPr lang="en-US" sz="2400" b="1" i="1">
                              <a:solidFill>
                                <a:srgbClr val="C00000"/>
                              </a:solidFill>
                              <a:latin typeface="Cambria Math" charset="0"/>
                            </a:rPr>
                            <m:t>𝒙</m:t>
                          </m:r>
                        </m:e>
                      </m:d>
                      <m:r>
                        <a:rPr lang="en-US" sz="2400">
                          <a:solidFill>
                            <a:schemeClr val="tx1">
                              <a:lumMod val="75000"/>
                              <a:lumOff val="25000"/>
                            </a:schemeClr>
                          </a:solidFill>
                          <a:latin typeface="Cambria Math" panose="02040503050406030204" pitchFamily="18" charset="0"/>
                        </a:rPr>
                        <m:t>+</m:t>
                      </m:r>
                      <m:r>
                        <a:rPr lang="en-US" sz="2400" i="1">
                          <a:solidFill>
                            <a:schemeClr val="tx1">
                              <a:lumMod val="75000"/>
                              <a:lumOff val="25000"/>
                            </a:schemeClr>
                          </a:solidFill>
                          <a:latin typeface="Cambria Math" panose="02040503050406030204" pitchFamily="18" charset="0"/>
                        </a:rPr>
                        <m:t>𝜖</m:t>
                      </m:r>
                    </m:oMath>
                  </m:oMathPara>
                </a14:m>
                <a:endParaRPr lang="en-US" sz="2400" dirty="0"/>
              </a:p>
              <a:p>
                <a:r>
                  <a:rPr lang="en-US" sz="2400" dirty="0">
                    <a:solidFill>
                      <a:schemeClr val="tx1">
                        <a:lumMod val="75000"/>
                        <a:lumOff val="25000"/>
                      </a:schemeClr>
                    </a:solidFill>
                  </a:rPr>
                  <a:t>our model assuming linear relationship is: </a:t>
                </a:r>
              </a:p>
              <a:p>
                <a:r>
                  <a:rPr lang="en-US" sz="2400" dirty="0">
                    <a:solidFill>
                      <a:schemeClr val="tx1">
                        <a:lumMod val="75000"/>
                        <a:lumOff val="25000"/>
                      </a:schemeClr>
                    </a:solidFill>
                  </a:rPr>
                  <a:t>							</a:t>
                </a:r>
                <a:r>
                  <a:rPr lang="en-US" sz="2400" dirty="0"/>
                  <a:t> </a:t>
                </a:r>
                <a14:m>
                  <m:oMath xmlns:m="http://schemas.openxmlformats.org/officeDocument/2006/math">
                    <m:acc>
                      <m:accPr>
                        <m:chr m:val="̂"/>
                        <m:ctrlPr>
                          <a:rPr lang="en-US" sz="2400" b="0" i="1" dirty="0" smtClean="0">
                            <a:solidFill>
                              <a:schemeClr val="tx1">
                                <a:lumMod val="75000"/>
                                <a:lumOff val="25000"/>
                              </a:schemeClr>
                            </a:solidFill>
                            <a:latin typeface="Cambria Math" panose="02040503050406030204" pitchFamily="18" charset="0"/>
                          </a:rPr>
                        </m:ctrlPr>
                      </m:accPr>
                      <m:e>
                        <m:r>
                          <a:rPr lang="en-US" sz="2400" b="0" i="1" dirty="0" smtClean="0">
                            <a:solidFill>
                              <a:schemeClr val="tx1">
                                <a:lumMod val="75000"/>
                                <a:lumOff val="25000"/>
                              </a:schemeClr>
                            </a:solidFill>
                            <a:latin typeface="Cambria Math" panose="02040503050406030204" pitchFamily="18" charset="0"/>
                          </a:rPr>
                          <m:t>𝑦</m:t>
                        </m:r>
                      </m:e>
                    </m:ac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𝛽</m:t>
                            </m:r>
                          </m:e>
                        </m:acc>
                      </m:e>
                      <m:sub>
                        <m:r>
                          <a:rPr lang="en-US" sz="2400" i="1">
                            <a:latin typeface="Cambria Math" charset="0"/>
                          </a:rPr>
                          <m:t>0</m:t>
                        </m:r>
                      </m:sub>
                    </m:sSub>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𝛽</m:t>
                            </m:r>
                          </m:e>
                        </m:acc>
                      </m:e>
                      <m:sub>
                        <m:r>
                          <a:rPr lang="en-US" sz="2400" i="1">
                            <a:latin typeface="Cambria Math" charset="0"/>
                          </a:rPr>
                          <m:t>1</m:t>
                        </m:r>
                      </m:sub>
                    </m:sSub>
                    <m:r>
                      <a:rPr lang="en-US" sz="2400" i="1">
                        <a:latin typeface="Cambria Math" charset="0"/>
                      </a:rPr>
                      <m:t>𝑥</m:t>
                    </m:r>
                  </m:oMath>
                </a14:m>
                <a:endParaRPr lang="en-US" sz="2400" dirty="0">
                  <a:solidFill>
                    <a:schemeClr val="tx1">
                      <a:lumMod val="75000"/>
                      <a:lumOff val="25000"/>
                    </a:schemeClr>
                  </a:solidFill>
                </a:endParaRPr>
              </a:p>
              <a:p>
                <a:r>
                  <a:rPr lang="en-US" sz="2400" dirty="0">
                    <a:solidFill>
                      <a:schemeClr val="tx1">
                        <a:lumMod val="75000"/>
                        <a:lumOff val="25000"/>
                      </a:schemeClr>
                    </a:solidFill>
                  </a:rPr>
                  <a:t>Then the residuals, </a:t>
                </a:r>
                <a14:m>
                  <m:oMath xmlns:m="http://schemas.openxmlformats.org/officeDocument/2006/math">
                    <m:r>
                      <a:rPr lang="en-US" sz="2400" i="1" dirty="0">
                        <a:latin typeface="Cambria Math" charset="0"/>
                      </a:rPr>
                      <m:t>𝑟</m:t>
                    </m:r>
                    <m:r>
                      <a:rPr lang="en-US" sz="2400" i="1" dirty="0">
                        <a:latin typeface="Cambria Math" charset="0"/>
                      </a:rPr>
                      <m:t>=</m:t>
                    </m:r>
                    <m:d>
                      <m:dPr>
                        <m:ctrlPr>
                          <a:rPr lang="en-US" sz="2400" i="1" dirty="0">
                            <a:latin typeface="Cambria Math" panose="02040503050406030204" pitchFamily="18" charset="0"/>
                          </a:rPr>
                        </m:ctrlPr>
                      </m:dPr>
                      <m:e>
                        <m:r>
                          <a:rPr lang="en-US" sz="2400" i="1" dirty="0">
                            <a:latin typeface="Cambria Math" charset="0"/>
                          </a:rPr>
                          <m:t>𝑦</m:t>
                        </m:r>
                        <m:r>
                          <a:rPr lang="en-US" sz="2400" i="1" dirty="0">
                            <a:latin typeface="Cambria Math" charset="0"/>
                          </a:rPr>
                          <m:t>−</m:t>
                        </m:r>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e>
                    </m:d>
                    <m:r>
                      <a:rPr lang="en-US" sz="2400">
                        <a:latin typeface="Cambria Math" charset="0"/>
                      </a:rPr>
                      <m:t>=</m:t>
                    </m:r>
                    <m:r>
                      <a:rPr lang="en-US" sz="2400" i="1">
                        <a:latin typeface="Cambria Math" charset="0"/>
                      </a:rPr>
                      <m:t>𝜖</m:t>
                    </m:r>
                    <m:r>
                      <a:rPr lang="en-US" sz="2400" i="1">
                        <a:latin typeface="Cambria Math" charset="0"/>
                      </a:rPr>
                      <m:t>+</m:t>
                    </m:r>
                    <m:r>
                      <a:rPr lang="en-US" sz="2400" b="1" i="1">
                        <a:solidFill>
                          <a:srgbClr val="C00000"/>
                        </a:solidFill>
                        <a:latin typeface="Cambria Math" charset="0"/>
                      </a:rPr>
                      <m:t>𝝓</m:t>
                    </m:r>
                    <m:d>
                      <m:dPr>
                        <m:ctrlPr>
                          <a:rPr lang="en-US" sz="2400" b="1" i="1">
                            <a:solidFill>
                              <a:srgbClr val="C00000"/>
                            </a:solidFill>
                            <a:latin typeface="Cambria Math" panose="02040503050406030204" pitchFamily="18" charset="0"/>
                          </a:rPr>
                        </m:ctrlPr>
                      </m:dPr>
                      <m:e>
                        <m:r>
                          <a:rPr lang="en-US" sz="2400" b="1" i="1">
                            <a:solidFill>
                              <a:srgbClr val="C00000"/>
                            </a:solidFill>
                            <a:latin typeface="Cambria Math" charset="0"/>
                          </a:rPr>
                          <m:t>𝒙</m:t>
                        </m:r>
                      </m:e>
                    </m:d>
                  </m:oMath>
                </a14:m>
                <a:r>
                  <a:rPr lang="en-US" sz="2400" dirty="0">
                    <a:solidFill>
                      <a:schemeClr val="tx1">
                        <a:lumMod val="75000"/>
                        <a:lumOff val="25000"/>
                      </a:schemeClr>
                    </a:solidFill>
                  </a:rPr>
                  <a:t>, are </a:t>
                </a:r>
                <a:r>
                  <a:rPr lang="en-US" sz="2400" dirty="0">
                    <a:solidFill>
                      <a:schemeClr val="tx2">
                        <a:lumMod val="60000"/>
                        <a:lumOff val="40000"/>
                      </a:schemeClr>
                    </a:solidFill>
                  </a:rPr>
                  <a:t>not independent </a:t>
                </a:r>
                <a:r>
                  <a:rPr lang="en-US" sz="2400" dirty="0">
                    <a:solidFill>
                      <a:schemeClr val="tx1">
                        <a:lumMod val="75000"/>
                        <a:lumOff val="25000"/>
                      </a:schemeClr>
                    </a:solidFill>
                  </a:rPr>
                  <a:t>of </a:t>
                </a:r>
                <a14:m>
                  <m:oMath xmlns:m="http://schemas.openxmlformats.org/officeDocument/2006/math">
                    <m:r>
                      <a:rPr lang="en-US" sz="2400" b="1" i="1">
                        <a:solidFill>
                          <a:srgbClr val="C00000"/>
                        </a:solidFill>
                        <a:latin typeface="Cambria Math" charset="0"/>
                      </a:rPr>
                      <m:t>𝒙</m:t>
                    </m:r>
                  </m:oMath>
                </a14:m>
                <a:r>
                  <a:rPr lang="en-US" sz="2400" dirty="0">
                    <a:solidFill>
                      <a:schemeClr val="tx1">
                        <a:lumMod val="75000"/>
                        <a:lumOff val="25000"/>
                      </a:schemeClr>
                    </a:solidFill>
                  </a:rPr>
                  <a:t> </a:t>
                </a:r>
              </a:p>
              <a:p>
                <a:endParaRPr lang="en-US" sz="2400" dirty="0">
                  <a:solidFill>
                    <a:schemeClr val="tx1">
                      <a:lumMod val="75000"/>
                      <a:lumOff val="25000"/>
                    </a:schemeClr>
                  </a:solidFill>
                </a:endParaRPr>
              </a:p>
              <a:p>
                <a:r>
                  <a:rPr lang="en-US" sz="2400" dirty="0">
                    <a:solidFill>
                      <a:schemeClr val="tx1">
                        <a:lumMod val="75000"/>
                        <a:lumOff val="25000"/>
                      </a:schemeClr>
                    </a:solidFill>
                  </a:rPr>
                  <a:t>In residual analysis, we typically create two types of plots:</a:t>
                </a:r>
              </a:p>
              <a:p>
                <a:endParaRPr lang="en-US" sz="2400" dirty="0">
                  <a:solidFill>
                    <a:schemeClr val="tx1">
                      <a:lumMod val="75000"/>
                      <a:lumOff val="25000"/>
                    </a:schemeClr>
                  </a:solidFill>
                </a:endParaRPr>
              </a:p>
              <a:p>
                <a:pPr marL="514350" indent="-514350">
                  <a:buAutoNum type="arabicPeriod"/>
                </a:pPr>
                <a:r>
                  <a:rPr lang="en-US" sz="2400" dirty="0">
                    <a:solidFill>
                      <a:schemeClr val="tx1">
                        <a:lumMod val="75000"/>
                        <a:lumOff val="25000"/>
                      </a:schemeClr>
                    </a:solidFill>
                  </a:rPr>
                  <a:t>a plot of</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charset="0"/>
                          </a:rPr>
                          <m:t> </m:t>
                        </m:r>
                        <m:r>
                          <a:rPr lang="en-US" sz="2400" i="1">
                            <a:solidFill>
                              <a:schemeClr val="tx1">
                                <a:lumMod val="75000"/>
                                <a:lumOff val="25000"/>
                              </a:schemeClr>
                            </a:solidFill>
                            <a:latin typeface="Cambria Math" charset="0"/>
                          </a:rPr>
                          <m:t>𝑟</m:t>
                        </m:r>
                      </m:e>
                      <m:sub>
                        <m:r>
                          <a:rPr lang="en-US" sz="2400" i="1">
                            <a:solidFill>
                              <a:schemeClr val="tx1">
                                <a:lumMod val="75000"/>
                                <a:lumOff val="25000"/>
                              </a:schemeClr>
                            </a:solidFill>
                            <a:latin typeface="Cambria Math" charset="0"/>
                          </a:rPr>
                          <m:t>𝑖</m:t>
                        </m:r>
                      </m:sub>
                    </m:sSub>
                    <m:r>
                      <a:rPr lang="en-US" sz="2400" b="0" i="1" smtClean="0">
                        <a:solidFill>
                          <a:schemeClr val="tx1">
                            <a:lumMod val="75000"/>
                            <a:lumOff val="25000"/>
                          </a:schemeClr>
                        </a:solidFill>
                        <a:latin typeface="Cambria Math" charset="0"/>
                      </a:rPr>
                      <m:t> </m:t>
                    </m:r>
                  </m:oMath>
                </a14:m>
                <a:r>
                  <a:rPr lang="en-US" sz="2400" dirty="0">
                    <a:solidFill>
                      <a:schemeClr val="tx1">
                        <a:lumMod val="75000"/>
                        <a:lumOff val="25000"/>
                      </a:schemeClr>
                    </a:solidFill>
                  </a:rPr>
                  <a:t>with respect to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𝑖</m:t>
                        </m:r>
                      </m:sub>
                    </m:sSub>
                  </m:oMath>
                </a14:m>
                <a:r>
                  <a:rPr lang="en-US" sz="2400" dirty="0">
                    <a:solidFill>
                      <a:schemeClr val="tx1">
                        <a:lumMod val="75000"/>
                        <a:lumOff val="25000"/>
                      </a:schemeClr>
                    </a:solidFill>
                  </a:rPr>
                  <a:t> or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charset="0"/>
                              </a:rPr>
                              <m:t>𝑦</m:t>
                            </m:r>
                          </m:e>
                        </m:acc>
                      </m:e>
                      <m:sub>
                        <m:r>
                          <a:rPr lang="en-US" sz="2400" i="1">
                            <a:solidFill>
                              <a:schemeClr val="tx1">
                                <a:lumMod val="75000"/>
                                <a:lumOff val="25000"/>
                              </a:schemeClr>
                            </a:solidFill>
                            <a:latin typeface="Cambria Math" charset="0"/>
                          </a:rPr>
                          <m:t>𝑖</m:t>
                        </m:r>
                      </m:sub>
                    </m:sSub>
                  </m:oMath>
                </a14:m>
                <a:r>
                  <a:rPr lang="en-US" sz="2400" dirty="0">
                    <a:solidFill>
                      <a:schemeClr val="tx1">
                        <a:lumMod val="75000"/>
                        <a:lumOff val="25000"/>
                      </a:schemeClr>
                    </a:solidFill>
                  </a:rPr>
                  <a:t>. This allows us to compare the distribution of the noise at different values of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𝑖</m:t>
                        </m:r>
                      </m:sub>
                    </m:sSub>
                  </m:oMath>
                </a14:m>
                <a:r>
                  <a:rPr lang="en-US" sz="2400" dirty="0">
                    <a:solidFill>
                      <a:schemeClr val="tx1">
                        <a:lumMod val="75000"/>
                        <a:lumOff val="25000"/>
                      </a:schemeClr>
                    </a:solidFill>
                  </a:rPr>
                  <a:t> or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charset="0"/>
                              </a:rPr>
                              <m:t>𝑦</m:t>
                            </m:r>
                          </m:e>
                        </m:acc>
                      </m:e>
                      <m:sub>
                        <m:r>
                          <a:rPr lang="en-US" sz="2400" i="1">
                            <a:solidFill>
                              <a:schemeClr val="tx1">
                                <a:lumMod val="75000"/>
                                <a:lumOff val="25000"/>
                              </a:schemeClr>
                            </a:solidFill>
                            <a:latin typeface="Cambria Math" charset="0"/>
                          </a:rPr>
                          <m:t>𝑖</m:t>
                        </m:r>
                      </m:sub>
                    </m:sSub>
                  </m:oMath>
                </a14:m>
                <a:r>
                  <a:rPr lang="en-US" sz="2400" dirty="0">
                    <a:solidFill>
                      <a:schemeClr val="tx1">
                        <a:lumMod val="75000"/>
                        <a:lumOff val="25000"/>
                      </a:schemeClr>
                    </a:solidFill>
                  </a:rPr>
                  <a:t>. </a:t>
                </a:r>
              </a:p>
              <a:p>
                <a:pPr marL="514350" indent="-514350">
                  <a:buAutoNum type="arabicPeriod"/>
                </a:pPr>
                <a:r>
                  <a:rPr lang="en-US" sz="2400" dirty="0">
                    <a:solidFill>
                      <a:schemeClr val="tx1">
                        <a:lumMod val="75000"/>
                        <a:lumOff val="25000"/>
                      </a:schemeClr>
                    </a:solidFill>
                  </a:rPr>
                  <a:t>a histogram of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 </m:t>
                        </m:r>
                        <m:r>
                          <a:rPr lang="en-US" sz="2400" i="1">
                            <a:solidFill>
                              <a:schemeClr val="tx1">
                                <a:lumMod val="75000"/>
                                <a:lumOff val="25000"/>
                              </a:schemeClr>
                            </a:solidFill>
                            <a:latin typeface="Cambria Math" charset="0"/>
                          </a:rPr>
                          <m:t>𝑟</m:t>
                        </m:r>
                      </m:e>
                      <m:sub>
                        <m:r>
                          <a:rPr lang="en-US" sz="2400" i="1">
                            <a:solidFill>
                              <a:schemeClr val="tx1">
                                <a:lumMod val="75000"/>
                                <a:lumOff val="25000"/>
                              </a:schemeClr>
                            </a:solidFill>
                            <a:latin typeface="Cambria Math" charset="0"/>
                          </a:rPr>
                          <m:t>𝑖</m:t>
                        </m:r>
                      </m:sub>
                    </m:sSub>
                  </m:oMath>
                </a14:m>
                <a:r>
                  <a:rPr lang="en-US" sz="2400" dirty="0">
                    <a:solidFill>
                      <a:schemeClr val="tx1">
                        <a:lumMod val="75000"/>
                        <a:lumOff val="25000"/>
                      </a:schemeClr>
                    </a:solidFill>
                  </a:rPr>
                  <a:t>. This allows us to explore the distribution of the noise independent of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𝑖</m:t>
                        </m:r>
                      </m:sub>
                    </m:sSub>
                  </m:oMath>
                </a14:m>
                <a:r>
                  <a:rPr lang="en-US" sz="2400" dirty="0">
                    <a:solidFill>
                      <a:schemeClr val="tx1">
                        <a:lumMod val="75000"/>
                        <a:lumOff val="25000"/>
                      </a:schemeClr>
                    </a:solidFill>
                  </a:rPr>
                  <a:t> or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charset="0"/>
                              </a:rPr>
                              <m:t>𝑦</m:t>
                            </m:r>
                          </m:e>
                        </m:acc>
                      </m:e>
                      <m:sub>
                        <m:r>
                          <a:rPr lang="en-US" sz="2400" i="1">
                            <a:solidFill>
                              <a:schemeClr val="tx1">
                                <a:lumMod val="75000"/>
                                <a:lumOff val="25000"/>
                              </a:schemeClr>
                            </a:solidFill>
                            <a:latin typeface="Cambria Math" charset="0"/>
                          </a:rPr>
                          <m:t>𝑖</m:t>
                        </m:r>
                      </m:sub>
                    </m:sSub>
                  </m:oMath>
                </a14:m>
                <a:r>
                  <a:rPr lang="en-US" sz="2400" dirty="0">
                    <a:solidFill>
                      <a:schemeClr val="tx1">
                        <a:lumMod val="75000"/>
                        <a:lumOff val="25000"/>
                      </a:schemeClr>
                    </a:solidFill>
                  </a:rP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5787818"/>
              </a:xfrm>
              <a:blipFill>
                <a:blip r:embed="rId2"/>
                <a:stretch>
                  <a:fillRect l="-860" t="-109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21</a:t>
            </a:fld>
            <a:endParaRPr lang="en-US"/>
          </a:p>
        </p:txBody>
      </p:sp>
    </p:spTree>
    <p:extLst>
      <p:ext uri="{BB962C8B-B14F-4D97-AF65-F5344CB8AC3E}">
        <p14:creationId xmlns:p14="http://schemas.microsoft.com/office/powerpoint/2010/main" val="2412218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Residual Analysis </a:t>
            </a:r>
          </a:p>
        </p:txBody>
      </p:sp>
      <p:sp>
        <p:nvSpPr>
          <p:cNvPr id="4" name="Slide Number Placeholder 3"/>
          <p:cNvSpPr>
            <a:spLocks noGrp="1"/>
          </p:cNvSpPr>
          <p:nvPr>
            <p:ph type="sldNum" sz="quarter" idx="12"/>
          </p:nvPr>
        </p:nvSpPr>
        <p:spPr/>
        <p:txBody>
          <a:bodyPr/>
          <a:lstStyle/>
          <a:p>
            <a:fld id="{A13833A1-46C9-FB45-812F-A8AC7B5136EB}" type="slidenum">
              <a:rPr lang="en-US" smtClean="0"/>
              <a:t>22</a:t>
            </a:fld>
            <a:endParaRPr lang="en-US"/>
          </a:p>
        </p:txBody>
      </p:sp>
      <p:pic>
        <p:nvPicPr>
          <p:cNvPr id="3" name="Picture 2">
            <a:extLst>
              <a:ext uri="{FF2B5EF4-FFF2-40B4-BE49-F238E27FC236}">
                <a16:creationId xmlns:a16="http://schemas.microsoft.com/office/drawing/2014/main" id="{A5F2FAF8-F052-4B4A-846E-32202D4FA929}"/>
              </a:ext>
            </a:extLst>
          </p:cNvPr>
          <p:cNvPicPr>
            <a:picLocks noChangeAspect="1"/>
          </p:cNvPicPr>
          <p:nvPr/>
        </p:nvPicPr>
        <p:blipFill>
          <a:blip r:embed="rId2"/>
          <a:stretch>
            <a:fillRect/>
          </a:stretch>
        </p:blipFill>
        <p:spPr>
          <a:xfrm>
            <a:off x="760686" y="983807"/>
            <a:ext cx="4956075" cy="3099676"/>
          </a:xfrm>
          <a:prstGeom prst="rect">
            <a:avLst/>
          </a:prstGeom>
        </p:spPr>
      </p:pic>
      <p:pic>
        <p:nvPicPr>
          <p:cNvPr id="5" name="Picture 4">
            <a:extLst>
              <a:ext uri="{FF2B5EF4-FFF2-40B4-BE49-F238E27FC236}">
                <a16:creationId xmlns:a16="http://schemas.microsoft.com/office/drawing/2014/main" id="{FB98C5F5-ED01-0E46-935C-14FC6AD992DE}"/>
              </a:ext>
            </a:extLst>
          </p:cNvPr>
          <p:cNvPicPr>
            <a:picLocks noChangeAspect="1"/>
          </p:cNvPicPr>
          <p:nvPr/>
        </p:nvPicPr>
        <p:blipFill>
          <a:blip r:embed="rId3"/>
          <a:stretch>
            <a:fillRect/>
          </a:stretch>
        </p:blipFill>
        <p:spPr>
          <a:xfrm>
            <a:off x="6128154" y="877468"/>
            <a:ext cx="5085727" cy="3225307"/>
          </a:xfrm>
          <a:prstGeom prst="rect">
            <a:avLst/>
          </a:prstGeom>
        </p:spPr>
      </p:pic>
      <p:sp>
        <p:nvSpPr>
          <p:cNvPr id="11" name="Content Placeholder 2">
            <a:extLst>
              <a:ext uri="{FF2B5EF4-FFF2-40B4-BE49-F238E27FC236}">
                <a16:creationId xmlns:a16="http://schemas.microsoft.com/office/drawing/2014/main" id="{3AA3326D-510C-3F47-B74B-ABCC7B58DD98}"/>
              </a:ext>
            </a:extLst>
          </p:cNvPr>
          <p:cNvSpPr txBox="1">
            <a:spLocks/>
          </p:cNvSpPr>
          <p:nvPr/>
        </p:nvSpPr>
        <p:spPr>
          <a:xfrm>
            <a:off x="890845" y="4189822"/>
            <a:ext cx="4825916" cy="90837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u="sng" dirty="0"/>
              <a:t>Linear assumption is correct.</a:t>
            </a:r>
            <a:r>
              <a:rPr lang="en-US" sz="2000" dirty="0"/>
              <a:t> There is no obvious relationship between residuals and </a:t>
            </a:r>
            <a:r>
              <a:rPr lang="en-US" sz="2000" i="1" dirty="0">
                <a:latin typeface="Cambria" panose="02040503050406030204" pitchFamily="18" charset="0"/>
              </a:rPr>
              <a:t>x.  </a:t>
            </a:r>
            <a:r>
              <a:rPr lang="en-US" sz="2000" dirty="0">
                <a:latin typeface="Karla" pitchFamily="2" charset="0"/>
                <a:ea typeface="Karla" pitchFamily="2" charset="0"/>
              </a:rPr>
              <a:t>Histogram of residuals is symmetric and normally distributed. </a:t>
            </a:r>
          </a:p>
        </p:txBody>
      </p:sp>
      <p:sp>
        <p:nvSpPr>
          <p:cNvPr id="12" name="Content Placeholder 2">
            <a:extLst>
              <a:ext uri="{FF2B5EF4-FFF2-40B4-BE49-F238E27FC236}">
                <a16:creationId xmlns:a16="http://schemas.microsoft.com/office/drawing/2014/main" id="{7FF7D34F-38CF-0F46-839E-9578E04D48D0}"/>
              </a:ext>
            </a:extLst>
          </p:cNvPr>
          <p:cNvSpPr txBox="1">
            <a:spLocks/>
          </p:cNvSpPr>
          <p:nvPr/>
        </p:nvSpPr>
        <p:spPr>
          <a:xfrm>
            <a:off x="6323139" y="4083483"/>
            <a:ext cx="4695756" cy="90837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u="sng" dirty="0"/>
              <a:t>Linear assumption is incorrect</a:t>
            </a:r>
            <a:r>
              <a:rPr lang="en-US" sz="2000" dirty="0"/>
              <a:t>. There is an obvious relationship between residuals and </a:t>
            </a:r>
            <a:r>
              <a:rPr lang="en-US" sz="2000" i="1" dirty="0">
                <a:latin typeface="Cambria" panose="02040503050406030204" pitchFamily="18" charset="0"/>
              </a:rPr>
              <a:t>x.  </a:t>
            </a:r>
            <a:r>
              <a:rPr lang="en-US" sz="2000" dirty="0">
                <a:latin typeface="Karla" pitchFamily="2" charset="0"/>
                <a:ea typeface="Karla" pitchFamily="2" charset="0"/>
              </a:rPr>
              <a:t>Histogram of residuals is symmetric but not normally distributed.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8557671-CFB9-0D4B-8BDE-3B4865D42B87}"/>
                  </a:ext>
                </a:extLst>
              </p:cNvPr>
              <p:cNvSpPr txBox="1"/>
              <p:nvPr/>
            </p:nvSpPr>
            <p:spPr>
              <a:xfrm>
                <a:off x="670127" y="5849007"/>
                <a:ext cx="9735114" cy="646331"/>
              </a:xfrm>
              <a:prstGeom prst="rect">
                <a:avLst/>
              </a:prstGeom>
              <a:noFill/>
            </p:spPr>
            <p:txBody>
              <a:bodyPr wrap="square" rtlCol="0">
                <a:spAutoFit/>
              </a:bodyPr>
              <a:lstStyle/>
              <a:p>
                <a:r>
                  <a:rPr lang="en-US" dirty="0">
                    <a:solidFill>
                      <a:schemeClr val="tx1">
                        <a:lumMod val="75000"/>
                        <a:lumOff val="25000"/>
                      </a:schemeClr>
                    </a:solidFill>
                    <a:latin typeface="Karla" pitchFamily="2" charset="0"/>
                    <a:ea typeface="Karla" pitchFamily="2" charset="0"/>
                  </a:rPr>
                  <a:t>Note: For multi-regression, we plot the residuals vs predicted y, </a:t>
                </a:r>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𝑦</m:t>
                        </m:r>
                      </m:e>
                    </m:acc>
                    <m:r>
                      <a:rPr lang="en-US" b="0" i="0" dirty="0" smtClean="0">
                        <a:latin typeface="Cambria Math" panose="02040503050406030204" pitchFamily="18" charset="0"/>
                      </a:rPr>
                      <m:t>,</m:t>
                    </m:r>
                  </m:oMath>
                </a14:m>
                <a:r>
                  <a:rPr lang="en-US" dirty="0">
                    <a:solidFill>
                      <a:schemeClr val="tx1">
                        <a:lumMod val="75000"/>
                        <a:lumOff val="25000"/>
                      </a:schemeClr>
                    </a:solidFill>
                    <a:latin typeface="Karla" pitchFamily="2" charset="0"/>
                    <a:ea typeface="Karla" pitchFamily="2" charset="0"/>
                  </a:rPr>
                  <a:t>  since there are too many x’s and that could wash out the relationship. </a:t>
                </a:r>
              </a:p>
            </p:txBody>
          </p:sp>
        </mc:Choice>
        <mc:Fallback xmlns="">
          <p:sp>
            <p:nvSpPr>
              <p:cNvPr id="6" name="TextBox 5">
                <a:extLst>
                  <a:ext uri="{FF2B5EF4-FFF2-40B4-BE49-F238E27FC236}">
                    <a16:creationId xmlns:a16="http://schemas.microsoft.com/office/drawing/2014/main" id="{08557671-CFB9-0D4B-8BDE-3B4865D42B87}"/>
                  </a:ext>
                </a:extLst>
              </p:cNvPr>
              <p:cNvSpPr txBox="1">
                <a:spLocks noRot="1" noChangeAspect="1" noMove="1" noResize="1" noEditPoints="1" noAdjustHandles="1" noChangeArrowheads="1" noChangeShapeType="1" noTextEdit="1"/>
              </p:cNvSpPr>
              <p:nvPr/>
            </p:nvSpPr>
            <p:spPr>
              <a:xfrm>
                <a:off x="670127" y="5849007"/>
                <a:ext cx="9735114" cy="646331"/>
              </a:xfrm>
              <a:prstGeom prst="rect">
                <a:avLst/>
              </a:prstGeom>
              <a:blipFill>
                <a:blip r:embed="rId4"/>
                <a:stretch>
                  <a:fillRect l="-522" t="-3922" r="-522" b="-15686"/>
                </a:stretch>
              </a:blipFill>
            </p:spPr>
            <p:txBody>
              <a:bodyPr/>
              <a:lstStyle/>
              <a:p>
                <a:r>
                  <a:rPr lang="en-US">
                    <a:noFill/>
                  </a:rPr>
                  <a:t> </a:t>
                </a:r>
              </a:p>
            </p:txBody>
          </p:sp>
        </mc:Fallback>
      </mc:AlternateContent>
    </p:spTree>
    <p:extLst>
      <p:ext uri="{BB962C8B-B14F-4D97-AF65-F5344CB8AC3E}">
        <p14:creationId xmlns:p14="http://schemas.microsoft.com/office/powerpoint/2010/main" val="788018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 </a:t>
            </a:r>
            <a:r>
              <a:rPr lang="en-US" b="1" dirty="0"/>
              <a:t>synergy effect </a:t>
            </a:r>
            <a:r>
              <a:rPr lang="en-US" dirty="0"/>
              <a:t>or</a:t>
            </a:r>
            <a:r>
              <a:rPr lang="en-US" b="1" dirty="0"/>
              <a:t> interaction effect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We also assume that the average effect on sales of a one-unit increase in TV is always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b="0" dirty="0"/>
                  <a:t> </a:t>
                </a:r>
                <a:r>
                  <a:rPr lang="en-US" sz="2400" dirty="0"/>
                  <a:t>regardless of the amount spent on radio.</a:t>
                </a:r>
              </a:p>
              <a:p>
                <a:endParaRPr lang="en-US" sz="2400" dirty="0"/>
              </a:p>
              <a:p>
                <a:r>
                  <a:rPr lang="en-US" sz="2400" b="1" dirty="0"/>
                  <a:t>Synergy effect </a:t>
                </a:r>
                <a:r>
                  <a:rPr lang="en-US" sz="2400" dirty="0"/>
                  <a:t>or</a:t>
                </a:r>
                <a:r>
                  <a:rPr lang="en-US" sz="2400" b="1" dirty="0"/>
                  <a:t> interaction effect </a:t>
                </a:r>
                <a:r>
                  <a:rPr lang="en-US" sz="2400" dirty="0"/>
                  <a:t>states that when an increase on the radio budget affects the effectiveness of the TV spending on sales. </a:t>
                </a:r>
                <a:endParaRPr lang="en-US" sz="2400" b="1" dirty="0"/>
              </a:p>
              <a:p>
                <a:endParaRPr lang="en-US" sz="2400"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0" t="-2395" r="-1229" b="-359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905F80F-D4D5-D244-A075-218A075788EC}"/>
                  </a:ext>
                </a:extLst>
              </p:cNvPr>
              <p:cNvSpPr/>
              <p:nvPr/>
            </p:nvSpPr>
            <p:spPr>
              <a:xfrm>
                <a:off x="950976" y="3743236"/>
                <a:ext cx="10464082" cy="2308324"/>
              </a:xfrm>
              <a:prstGeom prst="rect">
                <a:avLst/>
              </a:prstGeom>
            </p:spPr>
            <p:txBody>
              <a:bodyPr wrap="square">
                <a:spAutoFit/>
              </a:bodyPr>
              <a:lstStyle/>
              <a:p>
                <a:r>
                  <a:rPr lang="en-US" sz="2400" dirty="0">
                    <a:solidFill>
                      <a:schemeClr val="tx1">
                        <a:lumMod val="75000"/>
                        <a:lumOff val="25000"/>
                      </a:schemeClr>
                    </a:solidFill>
                    <a:latin typeface="Karla" pitchFamily="2" charset="0"/>
                    <a:ea typeface="Karla" pitchFamily="2" charset="0"/>
                  </a:rPr>
                  <a:t>We change</a:t>
                </a:r>
              </a:p>
              <a:p>
                <a:endParaRPr lang="en-US" sz="2400" dirty="0">
                  <a:solidFill>
                    <a:schemeClr val="tx1">
                      <a:lumMod val="75000"/>
                      <a:lumOff val="25000"/>
                    </a:schemeClr>
                  </a:solidFill>
                  <a:latin typeface="Karla" pitchFamily="2" charset="0"/>
                  <a:ea typeface="Karla" pitchFamily="2" charset="0"/>
                </a:endParaRPr>
              </a:p>
              <a:p>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panose="02040503050406030204" pitchFamily="18" charset="0"/>
                          <a:ea typeface="Karla" pitchFamily="2" charset="0"/>
                        </a:rPr>
                        <m:t>𝑌</m:t>
                      </m:r>
                      <m:r>
                        <a:rPr lang="en-US" sz="2400" b="0" i="1" smtClean="0">
                          <a:solidFill>
                            <a:schemeClr val="tx1">
                              <a:lumMod val="75000"/>
                              <a:lumOff val="25000"/>
                            </a:schemeClr>
                          </a:solidFill>
                          <a:latin typeface="Cambria Math" panose="02040503050406030204" pitchFamily="18" charset="0"/>
                          <a:ea typeface="Karla" pitchFamily="2" charset="0"/>
                        </a:rPr>
                        <m:t>=</m:t>
                      </m:r>
                      <m:sSub>
                        <m:sSubPr>
                          <m:ctrlPr>
                            <a:rPr lang="en-US" sz="2400" b="0" i="1" smtClean="0">
                              <a:solidFill>
                                <a:schemeClr val="tx1">
                                  <a:lumMod val="75000"/>
                                  <a:lumOff val="25000"/>
                                </a:schemeClr>
                              </a:solidFill>
                              <a:latin typeface="Cambria Math" panose="02040503050406030204" pitchFamily="18" charset="0"/>
                              <a:ea typeface="Karla" pitchFamily="2" charset="0"/>
                            </a:rPr>
                          </m:ctrlPr>
                        </m:sSubPr>
                        <m:e>
                          <m:r>
                            <a:rPr lang="en-US" sz="2400" b="0" i="1" smtClean="0">
                              <a:solidFill>
                                <a:schemeClr val="tx1">
                                  <a:lumMod val="75000"/>
                                  <a:lumOff val="25000"/>
                                </a:schemeClr>
                              </a:solidFill>
                              <a:latin typeface="Cambria Math" panose="02040503050406030204" pitchFamily="18" charset="0"/>
                              <a:ea typeface="Karla" pitchFamily="2" charset="0"/>
                            </a:rPr>
                            <m:t>𝛽</m:t>
                          </m:r>
                        </m:e>
                        <m:sub>
                          <m:r>
                            <a:rPr lang="en-US" sz="2400" b="0" i="1" smtClean="0">
                              <a:solidFill>
                                <a:schemeClr val="tx1">
                                  <a:lumMod val="75000"/>
                                  <a:lumOff val="25000"/>
                                </a:schemeClr>
                              </a:solidFill>
                              <a:latin typeface="Cambria Math" panose="02040503050406030204" pitchFamily="18" charset="0"/>
                              <a:ea typeface="Karla" pitchFamily="2" charset="0"/>
                            </a:rPr>
                            <m:t>0</m:t>
                          </m:r>
                        </m:sub>
                      </m:sSub>
                      <m:r>
                        <a:rPr lang="en-US" sz="2400" b="0" i="1" smtClean="0">
                          <a:solidFill>
                            <a:schemeClr val="tx1">
                              <a:lumMod val="75000"/>
                              <a:lumOff val="25000"/>
                            </a:schemeClr>
                          </a:solidFill>
                          <a:latin typeface="Cambria Math" panose="02040503050406030204" pitchFamily="18" charset="0"/>
                          <a:ea typeface="Karla" pitchFamily="2" charset="0"/>
                        </a:rPr>
                        <m:t>+</m:t>
                      </m:r>
                      <m:sSub>
                        <m:sSubPr>
                          <m:ctrlPr>
                            <a:rPr lang="en-US" sz="2400" b="0" i="1" smtClean="0">
                              <a:solidFill>
                                <a:schemeClr val="tx1">
                                  <a:lumMod val="75000"/>
                                  <a:lumOff val="25000"/>
                                </a:schemeClr>
                              </a:solidFill>
                              <a:latin typeface="Cambria Math" panose="02040503050406030204" pitchFamily="18" charset="0"/>
                              <a:ea typeface="Karla" pitchFamily="2" charset="0"/>
                            </a:rPr>
                          </m:ctrlPr>
                        </m:sSubPr>
                        <m:e>
                          <m:r>
                            <a:rPr lang="en-US" sz="2400" b="0" i="1" smtClean="0">
                              <a:solidFill>
                                <a:schemeClr val="tx1">
                                  <a:lumMod val="75000"/>
                                  <a:lumOff val="25000"/>
                                </a:schemeClr>
                              </a:solidFill>
                              <a:latin typeface="Cambria Math" panose="02040503050406030204" pitchFamily="18" charset="0"/>
                              <a:ea typeface="Karla" pitchFamily="2" charset="0"/>
                            </a:rPr>
                            <m:t>𝛽</m:t>
                          </m:r>
                        </m:e>
                        <m:sub>
                          <m:r>
                            <a:rPr lang="en-US" sz="2400" b="0" i="1" smtClean="0">
                              <a:solidFill>
                                <a:schemeClr val="tx1">
                                  <a:lumMod val="75000"/>
                                  <a:lumOff val="25000"/>
                                </a:schemeClr>
                              </a:solidFill>
                              <a:latin typeface="Cambria Math" panose="02040503050406030204" pitchFamily="18" charset="0"/>
                              <a:ea typeface="Karla" pitchFamily="2" charset="0"/>
                            </a:rPr>
                            <m:t>1</m:t>
                          </m:r>
                        </m:sub>
                      </m:sSub>
                      <m:sSub>
                        <m:sSubPr>
                          <m:ctrlPr>
                            <a:rPr lang="en-US" sz="2400" b="0" i="1" smtClean="0">
                              <a:solidFill>
                                <a:schemeClr val="tx1">
                                  <a:lumMod val="75000"/>
                                  <a:lumOff val="25000"/>
                                </a:schemeClr>
                              </a:solidFill>
                              <a:latin typeface="Cambria Math" panose="02040503050406030204" pitchFamily="18" charset="0"/>
                              <a:ea typeface="Karla" pitchFamily="2" charset="0"/>
                            </a:rPr>
                          </m:ctrlPr>
                        </m:sSubPr>
                        <m:e>
                          <m:r>
                            <a:rPr lang="en-US" sz="2400" b="0" i="1" smtClean="0">
                              <a:solidFill>
                                <a:schemeClr val="tx1">
                                  <a:lumMod val="75000"/>
                                  <a:lumOff val="25000"/>
                                </a:schemeClr>
                              </a:solidFill>
                              <a:latin typeface="Cambria Math" panose="02040503050406030204" pitchFamily="18" charset="0"/>
                              <a:ea typeface="Karla" pitchFamily="2" charset="0"/>
                            </a:rPr>
                            <m:t>𝑋</m:t>
                          </m:r>
                        </m:e>
                        <m:sub>
                          <m:r>
                            <a:rPr lang="en-US" sz="2400" b="0" i="1" smtClean="0">
                              <a:solidFill>
                                <a:schemeClr val="tx1">
                                  <a:lumMod val="75000"/>
                                  <a:lumOff val="25000"/>
                                </a:schemeClr>
                              </a:solidFill>
                              <a:latin typeface="Cambria Math" panose="02040503050406030204" pitchFamily="18" charset="0"/>
                              <a:ea typeface="Karla" pitchFamily="2" charset="0"/>
                            </a:rPr>
                            <m:t>1</m:t>
                          </m:r>
                        </m:sub>
                      </m:sSub>
                      <m:r>
                        <a:rPr lang="en-US" sz="2400" b="0" i="1" smtClean="0">
                          <a:solidFill>
                            <a:schemeClr val="tx1">
                              <a:lumMod val="75000"/>
                              <a:lumOff val="25000"/>
                            </a:schemeClr>
                          </a:solidFill>
                          <a:latin typeface="Cambria Math" panose="02040503050406030204" pitchFamily="18" charset="0"/>
                          <a:ea typeface="Karla" pitchFamily="2" charset="0"/>
                        </a:rPr>
                        <m:t>+</m:t>
                      </m:r>
                      <m:sSub>
                        <m:sSubPr>
                          <m:ctrlPr>
                            <a:rPr lang="en-US" sz="2400" b="0" i="1" smtClean="0">
                              <a:solidFill>
                                <a:schemeClr val="tx1">
                                  <a:lumMod val="75000"/>
                                  <a:lumOff val="25000"/>
                                </a:schemeClr>
                              </a:solidFill>
                              <a:latin typeface="Cambria Math" panose="02040503050406030204" pitchFamily="18" charset="0"/>
                              <a:ea typeface="Karla" pitchFamily="2" charset="0"/>
                            </a:rPr>
                          </m:ctrlPr>
                        </m:sSubPr>
                        <m:e>
                          <m:r>
                            <a:rPr lang="en-US" sz="2400" b="0" i="1" smtClean="0">
                              <a:solidFill>
                                <a:schemeClr val="tx1">
                                  <a:lumMod val="75000"/>
                                  <a:lumOff val="25000"/>
                                </a:schemeClr>
                              </a:solidFill>
                              <a:latin typeface="Cambria Math" panose="02040503050406030204" pitchFamily="18" charset="0"/>
                              <a:ea typeface="Karla" pitchFamily="2" charset="0"/>
                            </a:rPr>
                            <m:t>𝛽</m:t>
                          </m:r>
                        </m:e>
                        <m:sub>
                          <m:r>
                            <a:rPr lang="en-US" sz="2400" b="0" i="1" smtClean="0">
                              <a:solidFill>
                                <a:schemeClr val="tx1">
                                  <a:lumMod val="75000"/>
                                  <a:lumOff val="25000"/>
                                </a:schemeClr>
                              </a:solidFill>
                              <a:latin typeface="Cambria Math" panose="02040503050406030204" pitchFamily="18" charset="0"/>
                              <a:ea typeface="Karla" pitchFamily="2" charset="0"/>
                            </a:rPr>
                            <m:t>2</m:t>
                          </m:r>
                        </m:sub>
                      </m:sSub>
                      <m:sSub>
                        <m:sSubPr>
                          <m:ctrlPr>
                            <a:rPr lang="en-US" sz="2400" b="0" i="1" smtClean="0">
                              <a:solidFill>
                                <a:schemeClr val="tx1">
                                  <a:lumMod val="75000"/>
                                  <a:lumOff val="25000"/>
                                </a:schemeClr>
                              </a:solidFill>
                              <a:latin typeface="Cambria Math" panose="02040503050406030204" pitchFamily="18" charset="0"/>
                              <a:ea typeface="Karla" pitchFamily="2" charset="0"/>
                            </a:rPr>
                          </m:ctrlPr>
                        </m:sSubPr>
                        <m:e>
                          <m:r>
                            <a:rPr lang="en-US" sz="2400" b="0" i="1" smtClean="0">
                              <a:solidFill>
                                <a:schemeClr val="tx1">
                                  <a:lumMod val="75000"/>
                                  <a:lumOff val="25000"/>
                                </a:schemeClr>
                              </a:solidFill>
                              <a:latin typeface="Cambria Math" panose="02040503050406030204" pitchFamily="18" charset="0"/>
                              <a:ea typeface="Karla" pitchFamily="2" charset="0"/>
                            </a:rPr>
                            <m:t>𝑋</m:t>
                          </m:r>
                        </m:e>
                        <m:sub>
                          <m:r>
                            <a:rPr lang="en-US" sz="2400" b="0" i="1" smtClean="0">
                              <a:solidFill>
                                <a:schemeClr val="tx1">
                                  <a:lumMod val="75000"/>
                                  <a:lumOff val="25000"/>
                                </a:schemeClr>
                              </a:solidFill>
                              <a:latin typeface="Cambria Math" panose="02040503050406030204" pitchFamily="18" charset="0"/>
                              <a:ea typeface="Karla" pitchFamily="2" charset="0"/>
                            </a:rPr>
                            <m:t>2</m:t>
                          </m:r>
                        </m:sub>
                      </m:sSub>
                      <m:r>
                        <a:rPr lang="en-US" sz="2400" b="0" i="1" smtClean="0">
                          <a:solidFill>
                            <a:schemeClr val="tx1">
                              <a:lumMod val="75000"/>
                              <a:lumOff val="25000"/>
                            </a:schemeClr>
                          </a:solidFill>
                          <a:latin typeface="Cambria Math" panose="02040503050406030204" pitchFamily="18" charset="0"/>
                          <a:ea typeface="Karla" pitchFamily="2" charset="0"/>
                        </a:rPr>
                        <m:t>+</m:t>
                      </m:r>
                      <m:r>
                        <a:rPr lang="en-US" sz="2400" b="0" i="1" smtClean="0">
                          <a:solidFill>
                            <a:schemeClr val="tx1">
                              <a:lumMod val="75000"/>
                              <a:lumOff val="25000"/>
                            </a:schemeClr>
                          </a:solidFill>
                          <a:latin typeface="Cambria Math" panose="02040503050406030204" pitchFamily="18" charset="0"/>
                          <a:ea typeface="Karla" pitchFamily="2" charset="0"/>
                        </a:rPr>
                        <m:t>𝜖</m:t>
                      </m:r>
                    </m:oMath>
                  </m:oMathPara>
                </a14:m>
                <a:endParaRPr lang="en-US" sz="2400" dirty="0">
                  <a:solidFill>
                    <a:schemeClr val="tx1">
                      <a:lumMod val="75000"/>
                      <a:lumOff val="25000"/>
                    </a:schemeClr>
                  </a:solidFill>
                  <a:latin typeface="Karla" pitchFamily="2" charset="0"/>
                  <a:ea typeface="Karla" pitchFamily="2" charset="0"/>
                </a:endParaRPr>
              </a:p>
              <a:p>
                <a:r>
                  <a:rPr lang="en-US" sz="2400" dirty="0">
                    <a:solidFill>
                      <a:schemeClr val="tx1">
                        <a:lumMod val="75000"/>
                        <a:lumOff val="25000"/>
                      </a:schemeClr>
                    </a:solidFill>
                    <a:latin typeface="Karla" pitchFamily="2" charset="0"/>
                    <a:ea typeface="Karla" pitchFamily="2" charset="0"/>
                  </a:rPr>
                  <a:t>to:</a:t>
                </a:r>
              </a:p>
              <a:p>
                <a:pPr/>
                <a14:m>
                  <m:oMathPara xmlns:m="http://schemas.openxmlformats.org/officeDocument/2006/math">
                    <m:oMathParaPr>
                      <m:jc m:val="centerGroup"/>
                    </m:oMathParaPr>
                    <m:oMath xmlns:m="http://schemas.openxmlformats.org/officeDocument/2006/math">
                      <m:r>
                        <a:rPr lang="en-US" sz="2400" i="1">
                          <a:solidFill>
                            <a:schemeClr val="tx1">
                              <a:lumMod val="75000"/>
                              <a:lumOff val="25000"/>
                            </a:schemeClr>
                          </a:solidFill>
                          <a:latin typeface="Cambria Math" panose="02040503050406030204" pitchFamily="18" charset="0"/>
                          <a:ea typeface="Karla" pitchFamily="2" charset="0"/>
                        </a:rPr>
                        <m:t>𝑌</m:t>
                      </m:r>
                      <m:r>
                        <a:rPr lang="en-US" sz="2400" i="1">
                          <a:solidFill>
                            <a:schemeClr val="tx1">
                              <a:lumMod val="75000"/>
                              <a:lumOff val="25000"/>
                            </a:schemeClr>
                          </a:solidFill>
                          <a:latin typeface="Cambria Math" panose="02040503050406030204" pitchFamily="18" charset="0"/>
                          <a:ea typeface="Karla" pitchFamily="2" charset="0"/>
                        </a:rPr>
                        <m:t>=</m:t>
                      </m:r>
                      <m:sSub>
                        <m:sSubPr>
                          <m:ctrlPr>
                            <a:rPr lang="en-US" sz="2400" i="1">
                              <a:solidFill>
                                <a:schemeClr val="tx1">
                                  <a:lumMod val="75000"/>
                                  <a:lumOff val="25000"/>
                                </a:schemeClr>
                              </a:solidFill>
                              <a:latin typeface="Cambria Math" panose="02040503050406030204" pitchFamily="18" charset="0"/>
                              <a:ea typeface="Karla" pitchFamily="2" charset="0"/>
                            </a:rPr>
                          </m:ctrlPr>
                        </m:sSubPr>
                        <m:e>
                          <m:r>
                            <a:rPr lang="en-US" sz="2400" i="1">
                              <a:solidFill>
                                <a:schemeClr val="tx1">
                                  <a:lumMod val="75000"/>
                                  <a:lumOff val="25000"/>
                                </a:schemeClr>
                              </a:solidFill>
                              <a:latin typeface="Cambria Math" panose="02040503050406030204" pitchFamily="18" charset="0"/>
                              <a:ea typeface="Karla" pitchFamily="2" charset="0"/>
                            </a:rPr>
                            <m:t>𝛽</m:t>
                          </m:r>
                        </m:e>
                        <m:sub>
                          <m:r>
                            <a:rPr lang="en-US" sz="2400" i="1">
                              <a:solidFill>
                                <a:schemeClr val="tx1">
                                  <a:lumMod val="75000"/>
                                  <a:lumOff val="25000"/>
                                </a:schemeClr>
                              </a:solidFill>
                              <a:latin typeface="Cambria Math" panose="02040503050406030204" pitchFamily="18" charset="0"/>
                              <a:ea typeface="Karla" pitchFamily="2" charset="0"/>
                            </a:rPr>
                            <m:t>0</m:t>
                          </m:r>
                        </m:sub>
                      </m:sSub>
                      <m:r>
                        <a:rPr lang="en-US" sz="2400" i="1">
                          <a:solidFill>
                            <a:schemeClr val="tx1">
                              <a:lumMod val="75000"/>
                              <a:lumOff val="25000"/>
                            </a:schemeClr>
                          </a:solidFill>
                          <a:latin typeface="Cambria Math" panose="02040503050406030204" pitchFamily="18" charset="0"/>
                          <a:ea typeface="Karla" pitchFamily="2" charset="0"/>
                        </a:rPr>
                        <m:t>+</m:t>
                      </m:r>
                      <m:sSub>
                        <m:sSubPr>
                          <m:ctrlPr>
                            <a:rPr lang="en-US" sz="2400" i="1">
                              <a:solidFill>
                                <a:schemeClr val="tx1">
                                  <a:lumMod val="75000"/>
                                  <a:lumOff val="25000"/>
                                </a:schemeClr>
                              </a:solidFill>
                              <a:latin typeface="Cambria Math" panose="02040503050406030204" pitchFamily="18" charset="0"/>
                              <a:ea typeface="Karla" pitchFamily="2" charset="0"/>
                            </a:rPr>
                          </m:ctrlPr>
                        </m:sSubPr>
                        <m:e>
                          <m:r>
                            <a:rPr lang="en-US" sz="2400" i="1">
                              <a:solidFill>
                                <a:schemeClr val="tx1">
                                  <a:lumMod val="75000"/>
                                  <a:lumOff val="25000"/>
                                </a:schemeClr>
                              </a:solidFill>
                              <a:latin typeface="Cambria Math" panose="02040503050406030204" pitchFamily="18" charset="0"/>
                              <a:ea typeface="Karla" pitchFamily="2" charset="0"/>
                            </a:rPr>
                            <m:t>𝛽</m:t>
                          </m:r>
                        </m:e>
                        <m:sub>
                          <m:r>
                            <a:rPr lang="en-US" sz="2400" i="1">
                              <a:solidFill>
                                <a:schemeClr val="tx1">
                                  <a:lumMod val="75000"/>
                                  <a:lumOff val="25000"/>
                                </a:schemeClr>
                              </a:solidFill>
                              <a:latin typeface="Cambria Math" panose="02040503050406030204" pitchFamily="18" charset="0"/>
                              <a:ea typeface="Karla" pitchFamily="2" charset="0"/>
                            </a:rPr>
                            <m:t>1</m:t>
                          </m:r>
                        </m:sub>
                      </m:sSub>
                      <m:sSub>
                        <m:sSubPr>
                          <m:ctrlPr>
                            <a:rPr lang="en-US" sz="2400" i="1">
                              <a:solidFill>
                                <a:schemeClr val="tx1">
                                  <a:lumMod val="75000"/>
                                  <a:lumOff val="25000"/>
                                </a:schemeClr>
                              </a:solidFill>
                              <a:latin typeface="Cambria Math" panose="02040503050406030204" pitchFamily="18" charset="0"/>
                              <a:ea typeface="Karla" pitchFamily="2" charset="0"/>
                            </a:rPr>
                          </m:ctrlPr>
                        </m:sSubPr>
                        <m:e>
                          <m:r>
                            <a:rPr lang="en-US" sz="2400" i="1">
                              <a:solidFill>
                                <a:schemeClr val="tx1">
                                  <a:lumMod val="75000"/>
                                  <a:lumOff val="25000"/>
                                </a:schemeClr>
                              </a:solidFill>
                              <a:latin typeface="Cambria Math" panose="02040503050406030204" pitchFamily="18" charset="0"/>
                              <a:ea typeface="Karla" pitchFamily="2" charset="0"/>
                            </a:rPr>
                            <m:t>𝑋</m:t>
                          </m:r>
                        </m:e>
                        <m:sub>
                          <m:r>
                            <a:rPr lang="en-US" sz="2400" i="1">
                              <a:solidFill>
                                <a:schemeClr val="tx1">
                                  <a:lumMod val="75000"/>
                                  <a:lumOff val="25000"/>
                                </a:schemeClr>
                              </a:solidFill>
                              <a:latin typeface="Cambria Math" panose="02040503050406030204" pitchFamily="18" charset="0"/>
                              <a:ea typeface="Karla" pitchFamily="2" charset="0"/>
                            </a:rPr>
                            <m:t>1</m:t>
                          </m:r>
                        </m:sub>
                      </m:sSub>
                      <m:r>
                        <a:rPr lang="en-US" sz="2400" i="1">
                          <a:solidFill>
                            <a:schemeClr val="tx1">
                              <a:lumMod val="75000"/>
                              <a:lumOff val="25000"/>
                            </a:schemeClr>
                          </a:solidFill>
                          <a:latin typeface="Cambria Math" panose="02040503050406030204" pitchFamily="18" charset="0"/>
                          <a:ea typeface="Karla" pitchFamily="2" charset="0"/>
                        </a:rPr>
                        <m:t>+</m:t>
                      </m:r>
                      <m:sSub>
                        <m:sSubPr>
                          <m:ctrlPr>
                            <a:rPr lang="en-US" sz="2400" i="1">
                              <a:solidFill>
                                <a:schemeClr val="tx1">
                                  <a:lumMod val="75000"/>
                                  <a:lumOff val="25000"/>
                                </a:schemeClr>
                              </a:solidFill>
                              <a:latin typeface="Cambria Math" panose="02040503050406030204" pitchFamily="18" charset="0"/>
                              <a:ea typeface="Karla" pitchFamily="2" charset="0"/>
                            </a:rPr>
                          </m:ctrlPr>
                        </m:sSubPr>
                        <m:e>
                          <m:r>
                            <a:rPr lang="en-US" sz="2400" i="1">
                              <a:solidFill>
                                <a:schemeClr val="tx1">
                                  <a:lumMod val="75000"/>
                                  <a:lumOff val="25000"/>
                                </a:schemeClr>
                              </a:solidFill>
                              <a:latin typeface="Cambria Math" panose="02040503050406030204" pitchFamily="18" charset="0"/>
                              <a:ea typeface="Karla" pitchFamily="2" charset="0"/>
                            </a:rPr>
                            <m:t>𝛽</m:t>
                          </m:r>
                        </m:e>
                        <m:sub>
                          <m:r>
                            <a:rPr lang="en-US" sz="2400" i="1">
                              <a:solidFill>
                                <a:schemeClr val="tx1">
                                  <a:lumMod val="75000"/>
                                  <a:lumOff val="25000"/>
                                </a:schemeClr>
                              </a:solidFill>
                              <a:latin typeface="Cambria Math" panose="02040503050406030204" pitchFamily="18" charset="0"/>
                              <a:ea typeface="Karla" pitchFamily="2" charset="0"/>
                            </a:rPr>
                            <m:t>2</m:t>
                          </m:r>
                        </m:sub>
                      </m:sSub>
                      <m:sSub>
                        <m:sSubPr>
                          <m:ctrlPr>
                            <a:rPr lang="en-US" sz="2400" i="1">
                              <a:solidFill>
                                <a:schemeClr val="tx1">
                                  <a:lumMod val="75000"/>
                                  <a:lumOff val="25000"/>
                                </a:schemeClr>
                              </a:solidFill>
                              <a:latin typeface="Cambria Math" panose="02040503050406030204" pitchFamily="18" charset="0"/>
                              <a:ea typeface="Karla" pitchFamily="2" charset="0"/>
                            </a:rPr>
                          </m:ctrlPr>
                        </m:sSubPr>
                        <m:e>
                          <m:r>
                            <a:rPr lang="en-US" sz="2400" i="1">
                              <a:solidFill>
                                <a:schemeClr val="tx1">
                                  <a:lumMod val="75000"/>
                                  <a:lumOff val="25000"/>
                                </a:schemeClr>
                              </a:solidFill>
                              <a:latin typeface="Cambria Math" panose="02040503050406030204" pitchFamily="18" charset="0"/>
                              <a:ea typeface="Karla" pitchFamily="2" charset="0"/>
                            </a:rPr>
                            <m:t>𝑋</m:t>
                          </m:r>
                        </m:e>
                        <m:sub>
                          <m:r>
                            <a:rPr lang="en-US" sz="2400" i="1">
                              <a:solidFill>
                                <a:schemeClr val="tx1">
                                  <a:lumMod val="75000"/>
                                  <a:lumOff val="25000"/>
                                </a:schemeClr>
                              </a:solidFill>
                              <a:latin typeface="Cambria Math" panose="02040503050406030204" pitchFamily="18" charset="0"/>
                              <a:ea typeface="Karla" pitchFamily="2" charset="0"/>
                            </a:rPr>
                            <m:t>2</m:t>
                          </m:r>
                        </m:sub>
                      </m:sSub>
                      <m:r>
                        <a:rPr lang="en-US" sz="2400" i="1">
                          <a:solidFill>
                            <a:schemeClr val="tx1">
                              <a:lumMod val="75000"/>
                              <a:lumOff val="25000"/>
                            </a:schemeClr>
                          </a:solidFill>
                          <a:latin typeface="Cambria Math" panose="02040503050406030204" pitchFamily="18" charset="0"/>
                          <a:ea typeface="Karla" pitchFamily="2" charset="0"/>
                        </a:rPr>
                        <m:t>+</m:t>
                      </m:r>
                      <m:sSub>
                        <m:sSubPr>
                          <m:ctrlPr>
                            <a:rPr lang="en-US" sz="2400" b="0" i="1" smtClean="0">
                              <a:solidFill>
                                <a:schemeClr val="tx1">
                                  <a:lumMod val="75000"/>
                                  <a:lumOff val="25000"/>
                                </a:schemeClr>
                              </a:solidFill>
                              <a:latin typeface="Cambria Math" panose="02040503050406030204" pitchFamily="18" charset="0"/>
                              <a:ea typeface="Karla" pitchFamily="2" charset="0"/>
                            </a:rPr>
                          </m:ctrlPr>
                        </m:sSubPr>
                        <m:e>
                          <m:r>
                            <a:rPr lang="en-US" sz="2400" b="0" i="1" smtClean="0">
                              <a:solidFill>
                                <a:schemeClr val="tx1">
                                  <a:lumMod val="75000"/>
                                  <a:lumOff val="25000"/>
                                </a:schemeClr>
                              </a:solidFill>
                              <a:latin typeface="Cambria Math" panose="02040503050406030204" pitchFamily="18" charset="0"/>
                              <a:ea typeface="Karla" pitchFamily="2" charset="0"/>
                            </a:rPr>
                            <m:t>𝛽</m:t>
                          </m:r>
                        </m:e>
                        <m:sub>
                          <m:r>
                            <a:rPr lang="en-US" sz="2400" b="0" i="1" smtClean="0">
                              <a:solidFill>
                                <a:schemeClr val="tx1">
                                  <a:lumMod val="75000"/>
                                  <a:lumOff val="25000"/>
                                </a:schemeClr>
                              </a:solidFill>
                              <a:latin typeface="Cambria Math" panose="02040503050406030204" pitchFamily="18" charset="0"/>
                              <a:ea typeface="Karla" pitchFamily="2" charset="0"/>
                            </a:rPr>
                            <m:t>3</m:t>
                          </m:r>
                        </m:sub>
                      </m:sSub>
                      <m:sSub>
                        <m:sSubPr>
                          <m:ctrlPr>
                            <a:rPr lang="en-US" sz="2400" b="0" i="1" smtClean="0">
                              <a:solidFill>
                                <a:schemeClr val="tx1">
                                  <a:lumMod val="75000"/>
                                  <a:lumOff val="25000"/>
                                </a:schemeClr>
                              </a:solidFill>
                              <a:latin typeface="Cambria Math" panose="02040503050406030204" pitchFamily="18" charset="0"/>
                              <a:ea typeface="Karla" pitchFamily="2" charset="0"/>
                            </a:rPr>
                          </m:ctrlPr>
                        </m:sSubPr>
                        <m:e>
                          <m:r>
                            <a:rPr lang="en-US" sz="2400" b="0" i="1" smtClean="0">
                              <a:solidFill>
                                <a:schemeClr val="tx1">
                                  <a:lumMod val="75000"/>
                                  <a:lumOff val="25000"/>
                                </a:schemeClr>
                              </a:solidFill>
                              <a:latin typeface="Cambria Math" panose="02040503050406030204" pitchFamily="18" charset="0"/>
                              <a:ea typeface="Karla" pitchFamily="2" charset="0"/>
                            </a:rPr>
                            <m:t>𝑋</m:t>
                          </m:r>
                        </m:e>
                        <m:sub>
                          <m:r>
                            <a:rPr lang="en-US" sz="2400" b="0" i="1" smtClean="0">
                              <a:solidFill>
                                <a:schemeClr val="tx1">
                                  <a:lumMod val="75000"/>
                                  <a:lumOff val="25000"/>
                                </a:schemeClr>
                              </a:solidFill>
                              <a:latin typeface="Cambria Math" panose="02040503050406030204" pitchFamily="18" charset="0"/>
                              <a:ea typeface="Karla" pitchFamily="2" charset="0"/>
                            </a:rPr>
                            <m:t>1</m:t>
                          </m:r>
                        </m:sub>
                      </m:sSub>
                      <m:sSub>
                        <m:sSubPr>
                          <m:ctrlPr>
                            <a:rPr lang="en-US" sz="2400" b="0" i="1" smtClean="0">
                              <a:solidFill>
                                <a:schemeClr val="tx1">
                                  <a:lumMod val="75000"/>
                                  <a:lumOff val="25000"/>
                                </a:schemeClr>
                              </a:solidFill>
                              <a:latin typeface="Cambria Math" panose="02040503050406030204" pitchFamily="18" charset="0"/>
                              <a:ea typeface="Karla" pitchFamily="2" charset="0"/>
                            </a:rPr>
                          </m:ctrlPr>
                        </m:sSubPr>
                        <m:e>
                          <m:r>
                            <a:rPr lang="en-US" sz="2400" b="0" i="1" smtClean="0">
                              <a:solidFill>
                                <a:schemeClr val="tx1">
                                  <a:lumMod val="75000"/>
                                  <a:lumOff val="25000"/>
                                </a:schemeClr>
                              </a:solidFill>
                              <a:latin typeface="Cambria Math" panose="02040503050406030204" pitchFamily="18" charset="0"/>
                              <a:ea typeface="Karla" pitchFamily="2" charset="0"/>
                            </a:rPr>
                            <m:t>𝑋</m:t>
                          </m:r>
                        </m:e>
                        <m:sub>
                          <m:r>
                            <a:rPr lang="en-US" sz="2400" b="0" i="1" smtClean="0">
                              <a:solidFill>
                                <a:schemeClr val="tx1">
                                  <a:lumMod val="75000"/>
                                  <a:lumOff val="25000"/>
                                </a:schemeClr>
                              </a:solidFill>
                              <a:latin typeface="Cambria Math" panose="02040503050406030204" pitchFamily="18" charset="0"/>
                              <a:ea typeface="Karla" pitchFamily="2" charset="0"/>
                            </a:rPr>
                            <m:t>2</m:t>
                          </m:r>
                        </m:sub>
                      </m:sSub>
                      <m:r>
                        <a:rPr lang="en-US" sz="2400" b="0" i="1" smtClean="0">
                          <a:solidFill>
                            <a:schemeClr val="tx1">
                              <a:lumMod val="75000"/>
                              <a:lumOff val="25000"/>
                            </a:schemeClr>
                          </a:solidFill>
                          <a:latin typeface="Cambria Math" panose="02040503050406030204" pitchFamily="18" charset="0"/>
                          <a:ea typeface="Karla" pitchFamily="2" charset="0"/>
                        </a:rPr>
                        <m:t>+</m:t>
                      </m:r>
                      <m:r>
                        <a:rPr lang="en-US" sz="2400" i="1">
                          <a:solidFill>
                            <a:schemeClr val="tx1">
                              <a:lumMod val="75000"/>
                              <a:lumOff val="25000"/>
                            </a:schemeClr>
                          </a:solidFill>
                          <a:latin typeface="Cambria Math" panose="02040503050406030204" pitchFamily="18" charset="0"/>
                          <a:ea typeface="Karla" pitchFamily="2" charset="0"/>
                        </a:rPr>
                        <m:t>𝜖</m:t>
                      </m:r>
                    </m:oMath>
                  </m:oMathPara>
                </a14:m>
                <a:endParaRPr lang="en-US" sz="2400" dirty="0">
                  <a:solidFill>
                    <a:schemeClr val="tx1">
                      <a:lumMod val="75000"/>
                      <a:lumOff val="25000"/>
                    </a:schemeClr>
                  </a:solidFill>
                  <a:latin typeface="Karla" pitchFamily="2" charset="0"/>
                  <a:ea typeface="Karla" pitchFamily="2" charset="0"/>
                </a:endParaRPr>
              </a:p>
              <a:p>
                <a:endParaRPr lang="en-US" sz="2400" dirty="0">
                  <a:solidFill>
                    <a:schemeClr val="tx1">
                      <a:lumMod val="75000"/>
                      <a:lumOff val="25000"/>
                    </a:schemeClr>
                  </a:solidFill>
                  <a:latin typeface="Karla" pitchFamily="2" charset="0"/>
                  <a:ea typeface="Karla" pitchFamily="2" charset="0"/>
                </a:endParaRPr>
              </a:p>
            </p:txBody>
          </p:sp>
        </mc:Choice>
        <mc:Fallback xmlns="">
          <p:sp>
            <p:nvSpPr>
              <p:cNvPr id="5" name="Rectangle 4">
                <a:extLst>
                  <a:ext uri="{FF2B5EF4-FFF2-40B4-BE49-F238E27FC236}">
                    <a16:creationId xmlns:a16="http://schemas.microsoft.com/office/drawing/2014/main" id="{9905F80F-D4D5-D244-A075-218A075788EC}"/>
                  </a:ext>
                </a:extLst>
              </p:cNvPr>
              <p:cNvSpPr>
                <a:spLocks noRot="1" noChangeAspect="1" noMove="1" noResize="1" noEditPoints="1" noAdjustHandles="1" noChangeArrowheads="1" noChangeShapeType="1" noTextEdit="1"/>
              </p:cNvSpPr>
              <p:nvPr/>
            </p:nvSpPr>
            <p:spPr>
              <a:xfrm>
                <a:off x="950976" y="3743236"/>
                <a:ext cx="10464082" cy="2308324"/>
              </a:xfrm>
              <a:prstGeom prst="rect">
                <a:avLst/>
              </a:prstGeom>
              <a:blipFill>
                <a:blip r:embed="rId3"/>
                <a:stretch>
                  <a:fillRect l="-848" t="-2186"/>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68C68CBD-AF13-7446-BD01-E968D011D6CF}"/>
              </a:ext>
            </a:extLst>
          </p:cNvPr>
          <p:cNvSpPr/>
          <p:nvPr/>
        </p:nvSpPr>
        <p:spPr>
          <a:xfrm>
            <a:off x="6995756" y="5185694"/>
            <a:ext cx="1014388" cy="666807"/>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450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211" y="142927"/>
            <a:ext cx="11839531" cy="4358952"/>
          </a:xfrm>
          <a:prstGeom prst="rect">
            <a:avLst/>
          </a:prstGeom>
          <a:ln>
            <a:noFill/>
          </a:ln>
        </p:spPr>
      </p:pic>
      <p:sp>
        <p:nvSpPr>
          <p:cNvPr id="2" name="Content Placeholder 1"/>
          <p:cNvSpPr>
            <a:spLocks noGrp="1"/>
          </p:cNvSpPr>
          <p:nvPr>
            <p:ph idx="1"/>
          </p:nvPr>
        </p:nvSpPr>
        <p:spPr>
          <a:xfrm>
            <a:off x="239392" y="9241"/>
            <a:ext cx="10327008" cy="1599950"/>
          </a:xfrm>
        </p:spPr>
        <p:txBody>
          <a:bodyPr/>
          <a:lstStyle/>
          <a:p>
            <a:r>
              <a:rPr lang="en-US" sz="2400" b="1" dirty="0">
                <a:solidFill>
                  <a:schemeClr val="accent2"/>
                </a:solidFill>
              </a:rPr>
              <a:t>What does it mean?</a:t>
            </a:r>
          </a:p>
        </p:txBody>
      </p:sp>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dirty="0"/>
          </a:p>
        </p:txBody>
      </p:sp>
      <p:grpSp>
        <p:nvGrpSpPr>
          <p:cNvPr id="14" name="Group 13"/>
          <p:cNvGrpSpPr/>
          <p:nvPr/>
        </p:nvGrpSpPr>
        <p:grpSpPr>
          <a:xfrm>
            <a:off x="639480" y="4014400"/>
            <a:ext cx="7622332" cy="1433517"/>
            <a:chOff x="639480" y="4014400"/>
            <a:chExt cx="7622332" cy="1433517"/>
          </a:xfrm>
        </p:grpSpPr>
        <mc:AlternateContent xmlns:mc="http://schemas.openxmlformats.org/markup-compatibility/2006" xmlns:a14="http://schemas.microsoft.com/office/drawing/2010/main">
          <mc:Choice Requires="a14">
            <p:sp>
              <p:nvSpPr>
                <p:cNvPr id="9" name="TextBox 8"/>
                <p:cNvSpPr txBox="1"/>
                <p:nvPr/>
              </p:nvSpPr>
              <p:spPr>
                <a:xfrm>
                  <a:off x="639480" y="4624102"/>
                  <a:ext cx="7622332" cy="8238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charset="0"/>
                              </a:rPr>
                              <m:t>𝑥</m:t>
                            </m:r>
                          </m:e>
                          <m:sub>
                            <m:r>
                              <a:rPr lang="en-US" sz="2400" b="0" i="1" smtClean="0">
                                <a:solidFill>
                                  <a:schemeClr val="tx1">
                                    <a:lumMod val="75000"/>
                                    <a:lumOff val="25000"/>
                                  </a:schemeClr>
                                </a:solidFill>
                                <a:latin typeface="Cambria Math" charset="0"/>
                              </a:rPr>
                              <m:t>𝑆𝑡𝑢𝑑𝑒𝑛𝑡</m:t>
                            </m:r>
                          </m:sub>
                        </m:sSub>
                        <m:r>
                          <a:rPr lang="en-US" sz="2400" b="0" i="1" smtClean="0">
                            <a:solidFill>
                              <a:schemeClr val="tx1">
                                <a:lumMod val="75000"/>
                                <a:lumOff val="25000"/>
                              </a:schemeClr>
                            </a:solidFill>
                            <a:latin typeface="Cambria Math" charset="0"/>
                          </a:rPr>
                          <m:t>=</m:t>
                        </m:r>
                        <m:d>
                          <m:dPr>
                            <m:begChr m:val="{"/>
                            <m:endChr m:val=""/>
                            <m:ctrlPr>
                              <a:rPr lang="mr-IN" sz="2400" b="0" i="1" smtClean="0">
                                <a:solidFill>
                                  <a:schemeClr val="tx1">
                                    <a:lumMod val="75000"/>
                                    <a:lumOff val="25000"/>
                                  </a:schemeClr>
                                </a:solidFill>
                                <a:latin typeface="Cambria Math" panose="02040503050406030204" pitchFamily="18" charset="0"/>
                              </a:rPr>
                            </m:ctrlPr>
                          </m:dPr>
                          <m:e>
                            <m:eqArr>
                              <m:eqArrPr>
                                <m:ctrlPr>
                                  <a:rPr lang="mr-IN" sz="2400" b="0" i="1" smtClean="0">
                                    <a:solidFill>
                                      <a:schemeClr val="tx1">
                                        <a:lumMod val="75000"/>
                                        <a:lumOff val="25000"/>
                                      </a:schemeClr>
                                    </a:solidFill>
                                    <a:latin typeface="Cambria Math" panose="02040503050406030204" pitchFamily="18" charset="0"/>
                                  </a:rPr>
                                </m:ctrlPr>
                              </m:eqArrPr>
                              <m:e>
                                <m:m>
                                  <m:mPr>
                                    <m:mcs>
                                      <m:mc>
                                        <m:mcPr>
                                          <m:count m:val="2"/>
                                          <m:mcJc m:val="center"/>
                                        </m:mcPr>
                                      </m:mc>
                                    </m:mcs>
                                    <m:ctrlPr>
                                      <a:rPr lang="mr-IN" sz="2400" b="0" i="1" smtClean="0">
                                        <a:solidFill>
                                          <a:schemeClr val="tx1">
                                            <a:lumMod val="75000"/>
                                            <a:lumOff val="25000"/>
                                          </a:schemeClr>
                                        </a:solidFill>
                                        <a:latin typeface="Cambria Math" panose="02040503050406030204" pitchFamily="18" charset="0"/>
                                      </a:rPr>
                                    </m:ctrlPr>
                                  </m:mPr>
                                  <m:mr>
                                    <m:e>
                                      <m:r>
                                        <m:rPr>
                                          <m:brk m:alnAt="7"/>
                                        </m:rPr>
                                        <a:rPr lang="en-US" sz="2400" b="0" i="1" smtClean="0">
                                          <a:solidFill>
                                            <a:schemeClr val="tx1">
                                              <a:lumMod val="75000"/>
                                              <a:lumOff val="25000"/>
                                            </a:schemeClr>
                                          </a:solidFill>
                                          <a:latin typeface="Cambria Math" charset="0"/>
                                        </a:rPr>
                                        <m:t>0</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e>
                                  </m:mr>
                                </m:m>
                                <m:r>
                                  <a:rPr lang="en-US" sz="2400" b="0" i="1" smtClean="0">
                                    <a:solidFill>
                                      <a:schemeClr val="tx1">
                                        <a:lumMod val="75000"/>
                                        <a:lumOff val="25000"/>
                                      </a:schemeClr>
                                    </a:solidFill>
                                    <a:latin typeface="Cambria Math" charset="0"/>
                                  </a:rPr>
                                  <m:t>.                           </m:t>
                                </m:r>
                              </m:e>
                              <m:e>
                                <m:m>
                                  <m:mPr>
                                    <m:mcs>
                                      <m:mc>
                                        <m:mcPr>
                                          <m:count m:val="2"/>
                                          <m:mcJc m:val="center"/>
                                        </m:mcPr>
                                      </m:mc>
                                    </m:mcs>
                                    <m:ctrlPr>
                                      <a:rPr lang="mr-IN" sz="2400" b="0" i="1" smtClean="0">
                                        <a:solidFill>
                                          <a:schemeClr val="tx1">
                                            <a:lumMod val="75000"/>
                                            <a:lumOff val="25000"/>
                                          </a:schemeClr>
                                        </a:solidFill>
                                        <a:latin typeface="Cambria Math" panose="02040503050406030204" pitchFamily="18" charset="0"/>
                                      </a:rPr>
                                    </m:ctrlPr>
                                  </m:mPr>
                                  <m:mr>
                                    <m:e>
                                      <m:r>
                                        <m:rPr>
                                          <m:brk m:alnAt="7"/>
                                        </m:rPr>
                                        <a:rPr lang="en-US" sz="2400" b="0" i="1" smtClean="0">
                                          <a:solidFill>
                                            <a:schemeClr val="tx1">
                                              <a:lumMod val="75000"/>
                                              <a:lumOff val="25000"/>
                                            </a:schemeClr>
                                          </a:solidFill>
                                          <a:latin typeface="Cambria Math" charset="0"/>
                                        </a:rPr>
                                        <m:t>1</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2</m:t>
                                              </m:r>
                                            </m:sub>
                                          </m:sSub>
                                        </m:e>
                                      </m:d>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e>
                                      </m:d>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r>
                                        <a:rPr lang="en-US" sz="2400" b="0" i="1" smtClean="0">
                                          <a:solidFill>
                                            <a:schemeClr val="tx1">
                                              <a:lumMod val="75000"/>
                                              <a:lumOff val="25000"/>
                                            </a:schemeClr>
                                          </a:solidFill>
                                          <a:latin typeface="Cambria Math" charset="0"/>
                                        </a:rPr>
                                        <m:t>.         </m:t>
                                      </m:r>
                                    </m:e>
                                  </m:mr>
                                </m:m>
                              </m:e>
                            </m:eqArr>
                          </m:e>
                        </m:d>
                      </m:oMath>
                    </m:oMathPara>
                  </a14:m>
                  <a:endParaRPr lang="en-US" sz="2400" dirty="0">
                    <a:solidFill>
                      <a:schemeClr val="tx1">
                        <a:lumMod val="75000"/>
                        <a:lumOff val="25000"/>
                      </a:schemeClr>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39480" y="4624102"/>
                  <a:ext cx="7622332" cy="823815"/>
                </a:xfrm>
                <a:prstGeom prst="rect">
                  <a:avLst/>
                </a:prstGeom>
                <a:blipFill rotWithShape="0">
                  <a:blip r:embed="rId4"/>
                  <a:stretch>
                    <a:fillRect/>
                  </a:stretch>
                </a:blipFill>
              </p:spPr>
              <p:txBody>
                <a:bodyPr/>
                <a:lstStyle/>
                <a:p>
                  <a:r>
                    <a:rPr lang="en-US">
                      <a:noFill/>
                    </a:rPr>
                    <a:t> </a:t>
                  </a:r>
                </a:p>
              </p:txBody>
            </p:sp>
          </mc:Fallback>
        </mc:AlternateContent>
        <p:cxnSp>
          <p:nvCxnSpPr>
            <p:cNvPr id="12" name="Straight Arrow Connector 11"/>
            <p:cNvCxnSpPr/>
            <p:nvPr/>
          </p:nvCxnSpPr>
          <p:spPr>
            <a:xfrm flipH="1" flipV="1">
              <a:off x="4335910" y="4014400"/>
              <a:ext cx="12155" cy="557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6" name="Rectangle 15"/>
          <p:cNvSpPr/>
          <p:nvPr/>
        </p:nvSpPr>
        <p:spPr>
          <a:xfrm>
            <a:off x="5802984" y="153087"/>
            <a:ext cx="5020526" cy="4140113"/>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615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211" y="142927"/>
            <a:ext cx="11839531" cy="4358952"/>
          </a:xfrm>
          <a:prstGeom prst="rect">
            <a:avLst/>
          </a:prstGeom>
          <a:ln>
            <a:noFill/>
          </a:ln>
        </p:spPr>
      </p:pic>
      <p:sp>
        <p:nvSpPr>
          <p:cNvPr id="2" name="Content Placeholder 1"/>
          <p:cNvSpPr>
            <a:spLocks noGrp="1"/>
          </p:cNvSpPr>
          <p:nvPr>
            <p:ph idx="1"/>
          </p:nvPr>
        </p:nvSpPr>
        <p:spPr>
          <a:xfrm>
            <a:off x="239392" y="9241"/>
            <a:ext cx="10327008" cy="1599950"/>
          </a:xfrm>
        </p:spPr>
        <p:txBody>
          <a:bodyPr/>
          <a:lstStyle/>
          <a:p>
            <a:r>
              <a:rPr lang="en-US" sz="2400" b="1" dirty="0">
                <a:solidFill>
                  <a:schemeClr val="accent2"/>
                </a:solidFill>
              </a:rPr>
              <a:t>What does it mean?</a:t>
            </a:r>
          </a:p>
        </p:txBody>
      </p:sp>
      <p:sp>
        <p:nvSpPr>
          <p:cNvPr id="4" name="Slide Number Placeholder 3"/>
          <p:cNvSpPr>
            <a:spLocks noGrp="1"/>
          </p:cNvSpPr>
          <p:nvPr>
            <p:ph type="sldNum" sz="quarter" idx="12"/>
          </p:nvPr>
        </p:nvSpPr>
        <p:spPr/>
        <p:txBody>
          <a:bodyPr/>
          <a:lstStyle/>
          <a:p>
            <a:fld id="{81B7CCDB-6D39-0547-B7B3-C80E39D6513A}" type="slidenum">
              <a:rPr lang="en-US" smtClean="0"/>
              <a:t>25</a:t>
            </a:fld>
            <a:endParaRPr lang="en-US" dirty="0"/>
          </a:p>
        </p:txBody>
      </p:sp>
      <p:grpSp>
        <p:nvGrpSpPr>
          <p:cNvPr id="15" name="Group 14"/>
          <p:cNvGrpSpPr/>
          <p:nvPr/>
        </p:nvGrpSpPr>
        <p:grpSpPr>
          <a:xfrm>
            <a:off x="4348065" y="4014400"/>
            <a:ext cx="7622332" cy="2248767"/>
            <a:chOff x="4390685" y="4152033"/>
            <a:chExt cx="7622332" cy="2248767"/>
          </a:xfrm>
        </p:grpSpPr>
        <mc:AlternateContent xmlns:mc="http://schemas.openxmlformats.org/markup-compatibility/2006" xmlns:a14="http://schemas.microsoft.com/office/drawing/2010/main">
          <mc:Choice Requires="a14">
            <p:sp>
              <p:nvSpPr>
                <p:cNvPr id="6" name="TextBox 5"/>
                <p:cNvSpPr txBox="1"/>
                <p:nvPr/>
              </p:nvSpPr>
              <p:spPr>
                <a:xfrm>
                  <a:off x="4390685" y="5576985"/>
                  <a:ext cx="7622332" cy="8238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charset="0"/>
                              </a:rPr>
                              <m:t>𝑥</m:t>
                            </m:r>
                          </m:e>
                          <m:sub>
                            <m:r>
                              <a:rPr lang="en-US" sz="2400" b="0" i="1" smtClean="0">
                                <a:solidFill>
                                  <a:schemeClr val="tx1">
                                    <a:lumMod val="75000"/>
                                    <a:lumOff val="25000"/>
                                  </a:schemeClr>
                                </a:solidFill>
                                <a:latin typeface="Cambria Math" charset="0"/>
                              </a:rPr>
                              <m:t>𝑆𝑡𝑢𝑑𝑒𝑛𝑡</m:t>
                            </m:r>
                          </m:sub>
                        </m:sSub>
                        <m:r>
                          <a:rPr lang="en-US" sz="2400" b="0" i="1" smtClean="0">
                            <a:solidFill>
                              <a:schemeClr val="tx1">
                                <a:lumMod val="75000"/>
                                <a:lumOff val="25000"/>
                              </a:schemeClr>
                            </a:solidFill>
                            <a:latin typeface="Cambria Math" charset="0"/>
                          </a:rPr>
                          <m:t>=</m:t>
                        </m:r>
                        <m:d>
                          <m:dPr>
                            <m:begChr m:val="{"/>
                            <m:endChr m:val=""/>
                            <m:ctrlPr>
                              <a:rPr lang="mr-IN" sz="2400" b="0" i="1" smtClean="0">
                                <a:solidFill>
                                  <a:schemeClr val="tx1">
                                    <a:lumMod val="75000"/>
                                    <a:lumOff val="25000"/>
                                  </a:schemeClr>
                                </a:solidFill>
                                <a:latin typeface="Cambria Math" panose="02040503050406030204" pitchFamily="18" charset="0"/>
                              </a:rPr>
                            </m:ctrlPr>
                          </m:dPr>
                          <m:e>
                            <m:eqArr>
                              <m:eqArrPr>
                                <m:ctrlPr>
                                  <a:rPr lang="mr-IN" sz="2400" b="0" i="1" smtClean="0">
                                    <a:solidFill>
                                      <a:schemeClr val="tx1">
                                        <a:lumMod val="75000"/>
                                        <a:lumOff val="25000"/>
                                      </a:schemeClr>
                                    </a:solidFill>
                                    <a:latin typeface="Cambria Math" panose="02040503050406030204" pitchFamily="18" charset="0"/>
                                  </a:rPr>
                                </m:ctrlPr>
                              </m:eqArrPr>
                              <m:e>
                                <m:m>
                                  <m:mPr>
                                    <m:mcs>
                                      <m:mc>
                                        <m:mcPr>
                                          <m:count m:val="2"/>
                                          <m:mcJc m:val="center"/>
                                        </m:mcPr>
                                      </m:mc>
                                    </m:mcs>
                                    <m:ctrlPr>
                                      <a:rPr lang="mr-IN" sz="2400" b="0" i="1" smtClean="0">
                                        <a:solidFill>
                                          <a:schemeClr val="tx1">
                                            <a:lumMod val="75000"/>
                                            <a:lumOff val="25000"/>
                                          </a:schemeClr>
                                        </a:solidFill>
                                        <a:latin typeface="Cambria Math" panose="02040503050406030204" pitchFamily="18" charset="0"/>
                                      </a:rPr>
                                    </m:ctrlPr>
                                  </m:mPr>
                                  <m:mr>
                                    <m:e>
                                      <m:r>
                                        <m:rPr>
                                          <m:brk m:alnAt="7"/>
                                        </m:rPr>
                                        <a:rPr lang="en-US" sz="2400" b="0" i="1" smtClean="0">
                                          <a:solidFill>
                                            <a:schemeClr val="tx1">
                                              <a:lumMod val="75000"/>
                                              <a:lumOff val="25000"/>
                                            </a:schemeClr>
                                          </a:solidFill>
                                          <a:latin typeface="Cambria Math" charset="0"/>
                                        </a:rPr>
                                        <m:t>0</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e>
                                  </m:mr>
                                </m:m>
                                <m:r>
                                  <a:rPr lang="en-US" sz="2400" b="0" i="1" smtClean="0">
                                    <a:solidFill>
                                      <a:schemeClr val="tx1">
                                        <a:lumMod val="75000"/>
                                        <a:lumOff val="25000"/>
                                      </a:schemeClr>
                                    </a:solidFill>
                                    <a:latin typeface="Cambria Math" charset="0"/>
                                  </a:rPr>
                                  <m:t>.                           </m:t>
                                </m:r>
                              </m:e>
                              <m:e>
                                <m:m>
                                  <m:mPr>
                                    <m:mcs>
                                      <m:mc>
                                        <m:mcPr>
                                          <m:count m:val="2"/>
                                          <m:mcJc m:val="center"/>
                                        </m:mcPr>
                                      </m:mc>
                                    </m:mcs>
                                    <m:ctrlPr>
                                      <a:rPr lang="mr-IN" sz="2400" b="0" i="1" smtClean="0">
                                        <a:solidFill>
                                          <a:schemeClr val="tx1">
                                            <a:lumMod val="75000"/>
                                            <a:lumOff val="25000"/>
                                          </a:schemeClr>
                                        </a:solidFill>
                                        <a:latin typeface="Cambria Math" panose="02040503050406030204" pitchFamily="18" charset="0"/>
                                      </a:rPr>
                                    </m:ctrlPr>
                                  </m:mPr>
                                  <m:mr>
                                    <m:e>
                                      <m:r>
                                        <m:rPr>
                                          <m:brk m:alnAt="7"/>
                                        </m:rPr>
                                        <a:rPr lang="en-US" sz="2400" b="0" i="1" smtClean="0">
                                          <a:solidFill>
                                            <a:schemeClr val="tx1">
                                              <a:lumMod val="75000"/>
                                              <a:lumOff val="25000"/>
                                            </a:schemeClr>
                                          </a:solidFill>
                                          <a:latin typeface="Cambria Math" charset="0"/>
                                        </a:rPr>
                                        <m:t>1</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2</m:t>
                                              </m:r>
                                            </m:sub>
                                          </m:sSub>
                                        </m:e>
                                      </m:d>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3</m:t>
                                              </m:r>
                                            </m:sub>
                                          </m:sSub>
                                        </m:e>
                                      </m:d>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e>
                                  </m:mr>
                                </m:m>
                              </m:e>
                            </m:eqArr>
                          </m:e>
                        </m:d>
                      </m:oMath>
                    </m:oMathPara>
                  </a14:m>
                  <a:endParaRPr lang="en-US" sz="2400" dirty="0">
                    <a:solidFill>
                      <a:schemeClr val="tx1">
                        <a:lumMod val="75000"/>
                        <a:lumOff val="25000"/>
                      </a:schemeClr>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390685" y="5576985"/>
                  <a:ext cx="7622332" cy="823815"/>
                </a:xfrm>
                <a:prstGeom prst="rect">
                  <a:avLst/>
                </a:prstGeom>
                <a:blipFill rotWithShape="0">
                  <a:blip r:embed="rId3"/>
                  <a:stretch>
                    <a:fillRect/>
                  </a:stretch>
                </a:blipFill>
              </p:spPr>
              <p:txBody>
                <a:bodyPr/>
                <a:lstStyle/>
                <a:p>
                  <a:r>
                    <a:rPr lang="en-US">
                      <a:noFill/>
                    </a:rPr>
                    <a:t> </a:t>
                  </a:r>
                </a:p>
              </p:txBody>
            </p:sp>
          </mc:Fallback>
        </mc:AlternateContent>
        <p:cxnSp>
          <p:nvCxnSpPr>
            <p:cNvPr id="8" name="Straight Arrow Connector 7"/>
            <p:cNvCxnSpPr/>
            <p:nvPr/>
          </p:nvCxnSpPr>
          <p:spPr>
            <a:xfrm flipH="1" flipV="1">
              <a:off x="8334531" y="4152033"/>
              <a:ext cx="14990" cy="14093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639480" y="4014400"/>
            <a:ext cx="7622332" cy="1433517"/>
            <a:chOff x="639480" y="4014400"/>
            <a:chExt cx="7622332" cy="1433517"/>
          </a:xfrm>
        </p:grpSpPr>
        <mc:AlternateContent xmlns:mc="http://schemas.openxmlformats.org/markup-compatibility/2006" xmlns:a14="http://schemas.microsoft.com/office/drawing/2010/main">
          <mc:Choice Requires="a14">
            <p:sp>
              <p:nvSpPr>
                <p:cNvPr id="9" name="TextBox 8"/>
                <p:cNvSpPr txBox="1"/>
                <p:nvPr/>
              </p:nvSpPr>
              <p:spPr>
                <a:xfrm>
                  <a:off x="639480" y="4624102"/>
                  <a:ext cx="7622332" cy="8238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charset="0"/>
                              </a:rPr>
                              <m:t>𝑥</m:t>
                            </m:r>
                          </m:e>
                          <m:sub>
                            <m:r>
                              <a:rPr lang="en-US" sz="2400" b="0" i="1" smtClean="0">
                                <a:solidFill>
                                  <a:schemeClr val="tx1">
                                    <a:lumMod val="75000"/>
                                    <a:lumOff val="25000"/>
                                  </a:schemeClr>
                                </a:solidFill>
                                <a:latin typeface="Cambria Math" charset="0"/>
                              </a:rPr>
                              <m:t>𝑆𝑡𝑢𝑑𝑒𝑛𝑡</m:t>
                            </m:r>
                          </m:sub>
                        </m:sSub>
                        <m:r>
                          <a:rPr lang="en-US" sz="2400" b="0" i="1" smtClean="0">
                            <a:solidFill>
                              <a:schemeClr val="tx1">
                                <a:lumMod val="75000"/>
                                <a:lumOff val="25000"/>
                              </a:schemeClr>
                            </a:solidFill>
                            <a:latin typeface="Cambria Math" charset="0"/>
                          </a:rPr>
                          <m:t>=</m:t>
                        </m:r>
                        <m:d>
                          <m:dPr>
                            <m:begChr m:val="{"/>
                            <m:endChr m:val=""/>
                            <m:ctrlPr>
                              <a:rPr lang="mr-IN" sz="2400" b="0" i="1" smtClean="0">
                                <a:solidFill>
                                  <a:schemeClr val="tx1">
                                    <a:lumMod val="75000"/>
                                    <a:lumOff val="25000"/>
                                  </a:schemeClr>
                                </a:solidFill>
                                <a:latin typeface="Cambria Math" panose="02040503050406030204" pitchFamily="18" charset="0"/>
                              </a:rPr>
                            </m:ctrlPr>
                          </m:dPr>
                          <m:e>
                            <m:eqArr>
                              <m:eqArrPr>
                                <m:ctrlPr>
                                  <a:rPr lang="mr-IN" sz="2400" b="0" i="1" smtClean="0">
                                    <a:solidFill>
                                      <a:schemeClr val="tx1">
                                        <a:lumMod val="75000"/>
                                        <a:lumOff val="25000"/>
                                      </a:schemeClr>
                                    </a:solidFill>
                                    <a:latin typeface="Cambria Math" panose="02040503050406030204" pitchFamily="18" charset="0"/>
                                  </a:rPr>
                                </m:ctrlPr>
                              </m:eqArrPr>
                              <m:e>
                                <m:m>
                                  <m:mPr>
                                    <m:mcs>
                                      <m:mc>
                                        <m:mcPr>
                                          <m:count m:val="2"/>
                                          <m:mcJc m:val="center"/>
                                        </m:mcPr>
                                      </m:mc>
                                    </m:mcs>
                                    <m:ctrlPr>
                                      <a:rPr lang="mr-IN" sz="2400" b="0" i="1" smtClean="0">
                                        <a:solidFill>
                                          <a:schemeClr val="tx1">
                                            <a:lumMod val="75000"/>
                                            <a:lumOff val="25000"/>
                                          </a:schemeClr>
                                        </a:solidFill>
                                        <a:latin typeface="Cambria Math" panose="02040503050406030204" pitchFamily="18" charset="0"/>
                                      </a:rPr>
                                    </m:ctrlPr>
                                  </m:mPr>
                                  <m:mr>
                                    <m:e>
                                      <m:r>
                                        <m:rPr>
                                          <m:brk m:alnAt="7"/>
                                        </m:rPr>
                                        <a:rPr lang="en-US" sz="2400" b="0" i="1" smtClean="0">
                                          <a:solidFill>
                                            <a:schemeClr val="tx1">
                                              <a:lumMod val="75000"/>
                                              <a:lumOff val="25000"/>
                                            </a:schemeClr>
                                          </a:solidFill>
                                          <a:latin typeface="Cambria Math" charset="0"/>
                                        </a:rPr>
                                        <m:t>0</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e>
                                  </m:mr>
                                </m:m>
                                <m:r>
                                  <a:rPr lang="en-US" sz="2400" b="0" i="1" smtClean="0">
                                    <a:solidFill>
                                      <a:schemeClr val="tx1">
                                        <a:lumMod val="75000"/>
                                        <a:lumOff val="25000"/>
                                      </a:schemeClr>
                                    </a:solidFill>
                                    <a:latin typeface="Cambria Math" charset="0"/>
                                  </a:rPr>
                                  <m:t>.                           </m:t>
                                </m:r>
                              </m:e>
                              <m:e>
                                <m:m>
                                  <m:mPr>
                                    <m:mcs>
                                      <m:mc>
                                        <m:mcPr>
                                          <m:count m:val="2"/>
                                          <m:mcJc m:val="center"/>
                                        </m:mcPr>
                                      </m:mc>
                                    </m:mcs>
                                    <m:ctrlPr>
                                      <a:rPr lang="mr-IN" sz="2400" b="0" i="1" smtClean="0">
                                        <a:solidFill>
                                          <a:schemeClr val="tx1">
                                            <a:lumMod val="75000"/>
                                            <a:lumOff val="25000"/>
                                          </a:schemeClr>
                                        </a:solidFill>
                                        <a:latin typeface="Cambria Math" panose="02040503050406030204" pitchFamily="18" charset="0"/>
                                      </a:rPr>
                                    </m:ctrlPr>
                                  </m:mPr>
                                  <m:mr>
                                    <m:e>
                                      <m:r>
                                        <m:rPr>
                                          <m:brk m:alnAt="7"/>
                                        </m:rPr>
                                        <a:rPr lang="en-US" sz="2400" b="0" i="1" smtClean="0">
                                          <a:solidFill>
                                            <a:schemeClr val="tx1">
                                              <a:lumMod val="75000"/>
                                              <a:lumOff val="25000"/>
                                            </a:schemeClr>
                                          </a:solidFill>
                                          <a:latin typeface="Cambria Math" charset="0"/>
                                        </a:rPr>
                                        <m:t>1</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2</m:t>
                                              </m:r>
                                            </m:sub>
                                          </m:sSub>
                                        </m:e>
                                      </m:d>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e>
                                      </m:d>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r>
                                        <a:rPr lang="en-US" sz="2400" b="0" i="1" smtClean="0">
                                          <a:solidFill>
                                            <a:schemeClr val="tx1">
                                              <a:lumMod val="75000"/>
                                              <a:lumOff val="25000"/>
                                            </a:schemeClr>
                                          </a:solidFill>
                                          <a:latin typeface="Cambria Math" charset="0"/>
                                        </a:rPr>
                                        <m:t>.         </m:t>
                                      </m:r>
                                    </m:e>
                                  </m:mr>
                                </m:m>
                              </m:e>
                            </m:eqArr>
                          </m:e>
                        </m:d>
                      </m:oMath>
                    </m:oMathPara>
                  </a14:m>
                  <a:endParaRPr lang="en-US" sz="2400" dirty="0">
                    <a:solidFill>
                      <a:schemeClr val="tx1">
                        <a:lumMod val="75000"/>
                        <a:lumOff val="25000"/>
                      </a:schemeClr>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39480" y="4624102"/>
                  <a:ext cx="7622332" cy="823815"/>
                </a:xfrm>
                <a:prstGeom prst="rect">
                  <a:avLst/>
                </a:prstGeom>
                <a:blipFill rotWithShape="0">
                  <a:blip r:embed="rId4"/>
                  <a:stretch>
                    <a:fillRect/>
                  </a:stretch>
                </a:blipFill>
              </p:spPr>
              <p:txBody>
                <a:bodyPr/>
                <a:lstStyle/>
                <a:p>
                  <a:r>
                    <a:rPr lang="en-US">
                      <a:noFill/>
                    </a:rPr>
                    <a:t> </a:t>
                  </a:r>
                </a:p>
              </p:txBody>
            </p:sp>
          </mc:Fallback>
        </mc:AlternateContent>
        <p:cxnSp>
          <p:nvCxnSpPr>
            <p:cNvPr id="12" name="Straight Arrow Connector 11"/>
            <p:cNvCxnSpPr/>
            <p:nvPr/>
          </p:nvCxnSpPr>
          <p:spPr>
            <a:xfrm flipH="1" flipV="1">
              <a:off x="4335910" y="4014400"/>
              <a:ext cx="12155" cy="557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2802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934F7-2E92-7643-B036-47CD8CBB4E9A}"/>
              </a:ext>
            </a:extLst>
          </p:cNvPr>
          <p:cNvSpPr>
            <a:spLocks noGrp="1"/>
          </p:cNvSpPr>
          <p:nvPr>
            <p:ph type="title"/>
          </p:nvPr>
        </p:nvSpPr>
        <p:spPr>
          <a:xfrm>
            <a:off x="609600" y="2067607"/>
            <a:ext cx="10972800" cy="1457645"/>
          </a:xfrm>
        </p:spPr>
        <p:txBody>
          <a:bodyPr/>
          <a:lstStyle/>
          <a:p>
            <a:r>
              <a:rPr lang="en-US" dirty="0"/>
              <a:t>Too many predictors, collinearity and too many interaction terms leads to </a:t>
            </a:r>
            <a:r>
              <a:rPr lang="en-US" b="1" dirty="0">
                <a:solidFill>
                  <a:srgbClr val="FF0000"/>
                </a:solidFill>
              </a:rPr>
              <a:t>OVERFITTING!</a:t>
            </a:r>
          </a:p>
        </p:txBody>
      </p:sp>
      <p:sp>
        <p:nvSpPr>
          <p:cNvPr id="3" name="Slide Number Placeholder 2">
            <a:extLst>
              <a:ext uri="{FF2B5EF4-FFF2-40B4-BE49-F238E27FC236}">
                <a16:creationId xmlns:a16="http://schemas.microsoft.com/office/drawing/2014/main" id="{30DB5347-7725-9441-9421-897A4DEBEB2D}"/>
              </a:ext>
            </a:extLst>
          </p:cNvPr>
          <p:cNvSpPr>
            <a:spLocks noGrp="1"/>
          </p:cNvSpPr>
          <p:nvPr>
            <p:ph type="sldNum" sz="quarter" idx="12"/>
          </p:nvPr>
        </p:nvSpPr>
        <p:spPr>
          <a:xfrm>
            <a:off x="8493760" y="6356353"/>
            <a:ext cx="2844800" cy="365125"/>
          </a:xfrm>
        </p:spPr>
        <p:txBody>
          <a:bodyPr/>
          <a:lstStyle/>
          <a:p>
            <a:fld id="{81B7CCDB-6D39-0547-B7B3-C80E39D6513A}" type="slidenum">
              <a:rPr lang="en-US" smtClean="0"/>
              <a:t>26</a:t>
            </a:fld>
            <a:endParaRPr lang="en-US" dirty="0"/>
          </a:p>
        </p:txBody>
      </p:sp>
    </p:spTree>
    <p:extLst>
      <p:ext uri="{BB962C8B-B14F-4D97-AF65-F5344CB8AC3E}">
        <p14:creationId xmlns:p14="http://schemas.microsoft.com/office/powerpoint/2010/main" val="3236850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AA33A2-802E-B14C-86BC-B46827C8DA54}"/>
              </a:ext>
            </a:extLst>
          </p:cNvPr>
          <p:cNvSpPr>
            <a:spLocks noGrp="1"/>
          </p:cNvSpPr>
          <p:nvPr>
            <p:ph type="sldNum" sz="quarter" idx="12"/>
          </p:nvPr>
        </p:nvSpPr>
        <p:spPr/>
        <p:txBody>
          <a:bodyPr/>
          <a:lstStyle/>
          <a:p>
            <a:fld id="{A13833A1-46C9-FB45-812F-A8AC7B5136EB}" type="slidenum">
              <a:rPr lang="en-US" smtClean="0"/>
              <a:t>27</a:t>
            </a:fld>
            <a:endParaRPr lang="en-US"/>
          </a:p>
        </p:txBody>
      </p:sp>
      <p:pic>
        <p:nvPicPr>
          <p:cNvPr id="3" name="Picture 2">
            <a:extLst>
              <a:ext uri="{FF2B5EF4-FFF2-40B4-BE49-F238E27FC236}">
                <a16:creationId xmlns:a16="http://schemas.microsoft.com/office/drawing/2014/main" id="{BCF621B3-AEA2-B544-8EFC-0C5EE2F9352B}"/>
              </a:ext>
            </a:extLst>
          </p:cNvPr>
          <p:cNvPicPr>
            <a:picLocks noChangeAspect="1"/>
          </p:cNvPicPr>
          <p:nvPr/>
        </p:nvPicPr>
        <p:blipFill>
          <a:blip r:embed="rId2"/>
          <a:stretch>
            <a:fillRect/>
          </a:stretch>
        </p:blipFill>
        <p:spPr>
          <a:xfrm>
            <a:off x="4212746" y="772731"/>
            <a:ext cx="3979275" cy="5312537"/>
          </a:xfrm>
          <a:prstGeom prst="rect">
            <a:avLst/>
          </a:prstGeom>
        </p:spPr>
      </p:pic>
    </p:spTree>
    <p:extLst>
      <p:ext uri="{BB962C8B-B14F-4D97-AF65-F5344CB8AC3E}">
        <p14:creationId xmlns:p14="http://schemas.microsoft.com/office/powerpoint/2010/main" val="3394324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934F7-2E92-7643-B036-47CD8CBB4E9A}"/>
              </a:ext>
            </a:extLst>
          </p:cNvPr>
          <p:cNvSpPr>
            <a:spLocks noGrp="1"/>
          </p:cNvSpPr>
          <p:nvPr>
            <p:ph type="title"/>
          </p:nvPr>
        </p:nvSpPr>
        <p:spPr>
          <a:xfrm>
            <a:off x="609600" y="2067607"/>
            <a:ext cx="10972800" cy="1457645"/>
          </a:xfrm>
        </p:spPr>
        <p:txBody>
          <a:bodyPr/>
          <a:lstStyle/>
          <a:p>
            <a:r>
              <a:rPr lang="en-US" dirty="0"/>
              <a:t>Polynomial Regression</a:t>
            </a:r>
            <a:endParaRPr lang="en-US" b="1" dirty="0">
              <a:solidFill>
                <a:srgbClr val="FF0000"/>
              </a:solidFill>
            </a:endParaRPr>
          </a:p>
        </p:txBody>
      </p:sp>
      <p:sp>
        <p:nvSpPr>
          <p:cNvPr id="3" name="Slide Number Placeholder 2">
            <a:extLst>
              <a:ext uri="{FF2B5EF4-FFF2-40B4-BE49-F238E27FC236}">
                <a16:creationId xmlns:a16="http://schemas.microsoft.com/office/drawing/2014/main" id="{30DB5347-7725-9441-9421-897A4DEBEB2D}"/>
              </a:ext>
            </a:extLst>
          </p:cNvPr>
          <p:cNvSpPr>
            <a:spLocks noGrp="1"/>
          </p:cNvSpPr>
          <p:nvPr>
            <p:ph type="sldNum" sz="quarter" idx="12"/>
          </p:nvPr>
        </p:nvSpPr>
        <p:spPr>
          <a:xfrm>
            <a:off x="8493760" y="6356353"/>
            <a:ext cx="2844800" cy="365125"/>
          </a:xfrm>
        </p:spPr>
        <p:txBody>
          <a:bodyPr/>
          <a:lstStyle/>
          <a:p>
            <a:fld id="{81B7CCDB-6D39-0547-B7B3-C80E39D6513A}" type="slidenum">
              <a:rPr lang="en-US" smtClean="0"/>
              <a:t>28</a:t>
            </a:fld>
            <a:endParaRPr lang="en-US" dirty="0"/>
          </a:p>
        </p:txBody>
      </p:sp>
    </p:spTree>
    <p:extLst>
      <p:ext uri="{BB962C8B-B14F-4D97-AF65-F5344CB8AC3E}">
        <p14:creationId xmlns:p14="http://schemas.microsoft.com/office/powerpoint/2010/main" val="904906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 </a:t>
            </a:r>
          </a:p>
        </p:txBody>
      </p:sp>
      <p:sp>
        <p:nvSpPr>
          <p:cNvPr id="3" name="Content Placeholder 2"/>
          <p:cNvSpPr>
            <a:spLocks noGrp="1"/>
          </p:cNvSpPr>
          <p:nvPr>
            <p:ph idx="1"/>
          </p:nvPr>
        </p:nvSpPr>
        <p:spPr/>
        <p:txBody>
          <a:bodyPr/>
          <a:lstStyle/>
          <a:p>
            <a:r>
              <a:rPr lang="en-US" sz="2400" dirty="0"/>
              <a:t>If you have to guess someone's height, would you rather be told</a:t>
            </a:r>
          </a:p>
          <a:p>
            <a:pPr lvl="1">
              <a:buFont typeface="Arial" charset="0"/>
              <a:buChar char="•"/>
            </a:pPr>
            <a:r>
              <a:rPr lang="en-US" dirty="0"/>
              <a:t>Their weight, only</a:t>
            </a:r>
          </a:p>
          <a:p>
            <a:pPr lvl="1">
              <a:buFont typeface="Arial" charset="0"/>
              <a:buChar char="•"/>
            </a:pPr>
            <a:r>
              <a:rPr lang="en-US" dirty="0"/>
              <a:t>Their weight and gender</a:t>
            </a:r>
          </a:p>
          <a:p>
            <a:pPr lvl="1">
              <a:buFont typeface="Arial" charset="0"/>
              <a:buChar char="•"/>
            </a:pPr>
            <a:r>
              <a:rPr lang="en-US" dirty="0"/>
              <a:t>Their weight, gender, and income</a:t>
            </a:r>
          </a:p>
          <a:p>
            <a:pPr lvl="1">
              <a:buFont typeface="Arial" charset="0"/>
              <a:buChar char="•"/>
            </a:pPr>
            <a:r>
              <a:rPr lang="en-US" dirty="0"/>
              <a:t>Their weight, gender, income, and favorite number</a:t>
            </a:r>
          </a:p>
          <a:p>
            <a:pPr lvl="1">
              <a:buFont typeface="Arial" charset="0"/>
              <a:buChar char="•"/>
            </a:pPr>
            <a:endParaRPr lang="en-US" dirty="0"/>
          </a:p>
          <a:p>
            <a:r>
              <a:rPr lang="en-US" sz="2400" dirty="0"/>
              <a:t>Of course, you'd always want as much data about a person as possible. Even though height and favorite number may not be strongly related, at worst you could just ignore the information on favorite number. We want our models to be able to take in lots of data as they make their predictions.</a:t>
            </a:r>
          </a:p>
          <a:p>
            <a:br>
              <a:rPr lang="en-US" sz="2400" dirty="0"/>
            </a:br>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256816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3FABD-638C-C14D-A457-CE3C438B4DB8}"/>
              </a:ext>
            </a:extLst>
          </p:cNvPr>
          <p:cNvSpPr>
            <a:spLocks noGrp="1"/>
          </p:cNvSpPr>
          <p:nvPr>
            <p:ph type="title"/>
          </p:nvPr>
        </p:nvSpPr>
        <p:spPr/>
        <p:txBody>
          <a:bodyPr/>
          <a:lstStyle/>
          <a:p>
            <a:r>
              <a:rPr lang="en-US" dirty="0"/>
              <a:t>Fitting non-linear data</a:t>
            </a:r>
          </a:p>
        </p:txBody>
      </p:sp>
      <p:sp>
        <p:nvSpPr>
          <p:cNvPr id="3" name="Content Placeholder 2">
            <a:extLst>
              <a:ext uri="{FF2B5EF4-FFF2-40B4-BE49-F238E27FC236}">
                <a16:creationId xmlns:a16="http://schemas.microsoft.com/office/drawing/2014/main" id="{F7BC718A-A0E6-4F40-AEF6-E5B4E8F6885D}"/>
              </a:ext>
            </a:extLst>
          </p:cNvPr>
          <p:cNvSpPr>
            <a:spLocks noGrp="1"/>
          </p:cNvSpPr>
          <p:nvPr>
            <p:ph idx="1"/>
          </p:nvPr>
        </p:nvSpPr>
        <p:spPr>
          <a:xfrm>
            <a:off x="833415" y="1177758"/>
            <a:ext cx="10327008" cy="1542293"/>
          </a:xfrm>
        </p:spPr>
        <p:txBody>
          <a:bodyPr/>
          <a:lstStyle/>
          <a:p>
            <a:r>
              <a:rPr lang="en-US" dirty="0"/>
              <a:t>Multi-linear models can fit large datasets with many predictors. But the relationship between predictor and target isn’t always linear. </a:t>
            </a:r>
          </a:p>
        </p:txBody>
      </p:sp>
      <p:sp>
        <p:nvSpPr>
          <p:cNvPr id="4" name="Slide Number Placeholder 3">
            <a:extLst>
              <a:ext uri="{FF2B5EF4-FFF2-40B4-BE49-F238E27FC236}">
                <a16:creationId xmlns:a16="http://schemas.microsoft.com/office/drawing/2014/main" id="{9B9F7B33-EB13-FC44-8801-A7B87D9BE317}"/>
              </a:ext>
            </a:extLst>
          </p:cNvPr>
          <p:cNvSpPr>
            <a:spLocks noGrp="1"/>
          </p:cNvSpPr>
          <p:nvPr>
            <p:ph type="sldNum" sz="quarter" idx="12"/>
          </p:nvPr>
        </p:nvSpPr>
        <p:spPr/>
        <p:txBody>
          <a:bodyPr/>
          <a:lstStyle/>
          <a:p>
            <a:fld id="{81B7CCDB-6D39-0547-B7B3-C80E39D6513A}" type="slidenum">
              <a:rPr lang="en-US" smtClean="0"/>
              <a:t>29</a:t>
            </a:fld>
            <a:endParaRPr lang="en-US"/>
          </a:p>
        </p:txBody>
      </p:sp>
      <p:pic>
        <p:nvPicPr>
          <p:cNvPr id="5" name="Picture 4">
            <a:extLst>
              <a:ext uri="{FF2B5EF4-FFF2-40B4-BE49-F238E27FC236}">
                <a16:creationId xmlns:a16="http://schemas.microsoft.com/office/drawing/2014/main" id="{9509F391-8C6E-F440-BE3F-8AF0E01F0BBD}"/>
              </a:ext>
            </a:extLst>
          </p:cNvPr>
          <p:cNvPicPr>
            <a:picLocks noChangeAspect="1"/>
          </p:cNvPicPr>
          <p:nvPr/>
        </p:nvPicPr>
        <p:blipFill>
          <a:blip r:embed="rId2"/>
          <a:stretch>
            <a:fillRect/>
          </a:stretch>
        </p:blipFill>
        <p:spPr>
          <a:xfrm>
            <a:off x="833415" y="3033451"/>
            <a:ext cx="6476243" cy="3182154"/>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4AF066B3-77BB-E04B-8010-0EA3F8BBC975}"/>
                  </a:ext>
                </a:extLst>
              </p:cNvPr>
              <p:cNvSpPr txBox="1">
                <a:spLocks/>
              </p:cNvSpPr>
              <p:nvPr/>
            </p:nvSpPr>
            <p:spPr>
              <a:xfrm>
                <a:off x="7743463" y="3033451"/>
                <a:ext cx="4240692" cy="111221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We want a model: </a:t>
                </a:r>
              </a:p>
              <a:p>
                <a:pPr/>
                <a14:m>
                  <m:oMathPara xmlns:m="http://schemas.openxmlformats.org/officeDocument/2006/math">
                    <m:oMathParaPr>
                      <m:jc m:val="centerGroup"/>
                    </m:oMathParaPr>
                    <m:oMath xmlns:m="http://schemas.openxmlformats.org/officeDocument/2006/math">
                      <m:r>
                        <a:rPr lang="en-US" b="0" i="1" smtClean="0">
                          <a:solidFill>
                            <a:schemeClr val="tx2">
                              <a:lumMod val="60000"/>
                              <a:lumOff val="40000"/>
                            </a:schemeClr>
                          </a:solidFill>
                          <a:latin typeface="Cambria Math" panose="02040503050406030204" pitchFamily="18" charset="0"/>
                        </a:rPr>
                        <m:t>𝑦</m:t>
                      </m:r>
                      <m:r>
                        <a:rPr lang="en-US" b="0" i="1" smtClean="0">
                          <a:solidFill>
                            <a:schemeClr val="tx2">
                              <a:lumMod val="60000"/>
                              <a:lumOff val="40000"/>
                            </a:schemeClr>
                          </a:solidFill>
                          <a:latin typeface="Cambria Math" panose="02040503050406030204" pitchFamily="18" charset="0"/>
                        </a:rPr>
                        <m:t>=</m:t>
                      </m:r>
                      <m:sSub>
                        <m:sSubPr>
                          <m:ctrlPr>
                            <a:rPr lang="en-US" b="0" i="1" smtClean="0">
                              <a:solidFill>
                                <a:schemeClr val="tx2">
                                  <a:lumMod val="60000"/>
                                  <a:lumOff val="40000"/>
                                </a:schemeClr>
                              </a:solidFill>
                              <a:latin typeface="Cambria Math" panose="02040503050406030204" pitchFamily="18" charset="0"/>
                            </a:rPr>
                          </m:ctrlPr>
                        </m:sSubPr>
                        <m:e>
                          <m:r>
                            <a:rPr lang="en-US" b="0" i="1" smtClean="0">
                              <a:solidFill>
                                <a:schemeClr val="tx2">
                                  <a:lumMod val="60000"/>
                                  <a:lumOff val="40000"/>
                                </a:schemeClr>
                              </a:solidFill>
                              <a:latin typeface="Cambria Math" panose="02040503050406030204" pitchFamily="18" charset="0"/>
                            </a:rPr>
                            <m:t>𝑓</m:t>
                          </m:r>
                        </m:e>
                        <m:sub>
                          <m:r>
                            <a:rPr lang="en-US" b="0" i="1" smtClean="0">
                              <a:solidFill>
                                <a:schemeClr val="tx2">
                                  <a:lumMod val="60000"/>
                                  <a:lumOff val="40000"/>
                                </a:schemeClr>
                              </a:solidFill>
                              <a:latin typeface="Cambria Math" panose="02040503050406030204" pitchFamily="18" charset="0"/>
                            </a:rPr>
                            <m:t>𝛽</m:t>
                          </m:r>
                        </m:sub>
                      </m:sSub>
                      <m:d>
                        <m:dPr>
                          <m:ctrlPr>
                            <a:rPr lang="en-US" b="0" i="1" smtClean="0">
                              <a:solidFill>
                                <a:schemeClr val="tx2">
                                  <a:lumMod val="60000"/>
                                  <a:lumOff val="40000"/>
                                </a:schemeClr>
                              </a:solidFill>
                              <a:latin typeface="Cambria Math" panose="02040503050406030204" pitchFamily="18" charset="0"/>
                            </a:rPr>
                          </m:ctrlPr>
                        </m:dPr>
                        <m:e>
                          <m:r>
                            <a:rPr lang="en-US" b="0" i="1" smtClean="0">
                              <a:solidFill>
                                <a:schemeClr val="tx2">
                                  <a:lumMod val="60000"/>
                                  <a:lumOff val="40000"/>
                                </a:schemeClr>
                              </a:solidFill>
                              <a:latin typeface="Cambria Math" panose="02040503050406030204" pitchFamily="18" charset="0"/>
                            </a:rPr>
                            <m:t>𝑥</m:t>
                          </m:r>
                        </m:e>
                      </m:d>
                    </m:oMath>
                  </m:oMathPara>
                </a14:m>
                <a:endParaRPr lang="en-US" b="0" dirty="0">
                  <a:solidFill>
                    <a:schemeClr val="tx2">
                      <a:lumMod val="60000"/>
                      <a:lumOff val="40000"/>
                    </a:schemeClr>
                  </a:solidFill>
                </a:endParaRPr>
              </a:p>
              <a:p>
                <a:r>
                  <a:rPr lang="en-US" dirty="0"/>
                  <a:t>Where </a:t>
                </a:r>
                <a14:m>
                  <m:oMath xmlns:m="http://schemas.openxmlformats.org/officeDocument/2006/math">
                    <m:r>
                      <a:rPr lang="en-US" i="1">
                        <a:latin typeface="Cambria Math" panose="02040503050406030204" pitchFamily="18" charset="0"/>
                      </a:rPr>
                      <m:t>𝑓</m:t>
                    </m:r>
                  </m:oMath>
                </a14:m>
                <a:r>
                  <a:rPr lang="en-US" dirty="0"/>
                  <a:t>is a non-linear function and </a:t>
                </a:r>
                <a14:m>
                  <m:oMath xmlns:m="http://schemas.openxmlformats.org/officeDocument/2006/math">
                    <m:r>
                      <a:rPr lang="en-US" i="1">
                        <a:latin typeface="Cambria Math" panose="02040503050406030204" pitchFamily="18" charset="0"/>
                      </a:rPr>
                      <m:t>𝛽</m:t>
                    </m:r>
                  </m:oMath>
                </a14:m>
                <a:r>
                  <a:rPr lang="en-US" dirty="0"/>
                  <a:t> is a vector of the parameters of </a:t>
                </a:r>
                <a14:m>
                  <m:oMath xmlns:m="http://schemas.openxmlformats.org/officeDocument/2006/math">
                    <m:r>
                      <a:rPr lang="en-US" i="1">
                        <a:latin typeface="Cambria Math" panose="02040503050406030204" pitchFamily="18" charset="0"/>
                      </a:rPr>
                      <m:t>𝑓</m:t>
                    </m:r>
                  </m:oMath>
                </a14:m>
                <a:r>
                  <a:rPr lang="en-US" dirty="0"/>
                  <a:t>. </a:t>
                </a:r>
              </a:p>
            </p:txBody>
          </p:sp>
        </mc:Choice>
        <mc:Fallback xmlns="">
          <p:sp>
            <p:nvSpPr>
              <p:cNvPr id="6" name="Content Placeholder 2">
                <a:extLst>
                  <a:ext uri="{FF2B5EF4-FFF2-40B4-BE49-F238E27FC236}">
                    <a16:creationId xmlns:a16="http://schemas.microsoft.com/office/drawing/2014/main" id="{4AF066B3-77BB-E04B-8010-0EA3F8BBC975}"/>
                  </a:ext>
                </a:extLst>
              </p:cNvPr>
              <p:cNvSpPr txBox="1">
                <a:spLocks noRot="1" noChangeAspect="1" noMove="1" noResize="1" noEditPoints="1" noAdjustHandles="1" noChangeArrowheads="1" noChangeShapeType="1" noTextEdit="1"/>
              </p:cNvSpPr>
              <p:nvPr/>
            </p:nvSpPr>
            <p:spPr>
              <a:xfrm>
                <a:off x="7743463" y="3033451"/>
                <a:ext cx="4240692" cy="1112215"/>
              </a:xfrm>
              <a:prstGeom prst="rect">
                <a:avLst/>
              </a:prstGeom>
              <a:blipFill>
                <a:blip r:embed="rId3"/>
                <a:stretch>
                  <a:fillRect l="-2985" t="-5682" r="-3284" b="-16363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646782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Bef>
                    <a:spcPts val="624"/>
                  </a:spcBef>
                  <a:spcAft>
                    <a:spcPts val="1200"/>
                  </a:spcAft>
                </a:pPr>
                <a:r>
                  <a:rPr lang="en-US" sz="2400" dirty="0"/>
                  <a:t>The simplest non-linear model we can consider, for a response </a:t>
                </a:r>
                <a:r>
                  <a:rPr lang="en-US" sz="2400" i="1" dirty="0"/>
                  <a:t>Y</a:t>
                </a:r>
                <a:r>
                  <a:rPr lang="en-US" sz="2400" dirty="0"/>
                  <a:t> and a predictor </a:t>
                </a:r>
                <a:r>
                  <a:rPr lang="en-US" sz="2400" i="1" dirty="0"/>
                  <a:t>X</a:t>
                </a:r>
                <a:r>
                  <a:rPr lang="en-US" sz="2400" dirty="0"/>
                  <a:t>, is a polynomial model of degree </a:t>
                </a:r>
                <a:r>
                  <a:rPr lang="en-US" sz="2400" i="1" dirty="0"/>
                  <a:t>M</a:t>
                </a:r>
                <a:r>
                  <a:rPr lang="en-US" sz="2400" dirty="0"/>
                  <a:t>,</a:t>
                </a:r>
              </a:p>
              <a:p>
                <a:pPr>
                  <a:spcBef>
                    <a:spcPts val="1224"/>
                  </a:spcBef>
                  <a:spcAft>
                    <a:spcPts val="12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solidFill>
                                <a:schemeClr val="tx2">
                                  <a:lumMod val="60000"/>
                                  <a:lumOff val="40000"/>
                                </a:schemeClr>
                              </a:solidFill>
                              <a:latin typeface="Cambria Math" panose="02040503050406030204" pitchFamily="18" charset="0"/>
                            </a:rPr>
                          </m:ctrlPr>
                        </m:sSubPr>
                        <m:e>
                          <m:r>
                            <a:rPr lang="en-US" b="0" i="1" smtClean="0">
                              <a:solidFill>
                                <a:schemeClr val="tx2">
                                  <a:lumMod val="60000"/>
                                  <a:lumOff val="40000"/>
                                </a:schemeClr>
                              </a:solidFill>
                              <a:latin typeface="Cambria Math" panose="02040503050406030204" pitchFamily="18" charset="0"/>
                            </a:rPr>
                            <m:t>𝛽</m:t>
                          </m:r>
                        </m:e>
                        <m:sub>
                          <m:r>
                            <a:rPr lang="en-US" b="0" i="1" smtClean="0">
                              <a:solidFill>
                                <a:schemeClr val="tx2">
                                  <a:lumMod val="60000"/>
                                  <a:lumOff val="40000"/>
                                </a:schemeClr>
                              </a:solidFill>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solidFill>
                                <a:schemeClr val="tx2">
                                  <a:lumMod val="60000"/>
                                  <a:lumOff val="40000"/>
                                </a:schemeClr>
                              </a:solidFill>
                              <a:latin typeface="Cambria Math" panose="02040503050406030204" pitchFamily="18" charset="0"/>
                            </a:rPr>
                          </m:ctrlPr>
                        </m:sSubPr>
                        <m:e>
                          <m:r>
                            <a:rPr lang="en-US" b="0" i="1" smtClean="0">
                              <a:solidFill>
                                <a:schemeClr val="tx2">
                                  <a:lumMod val="60000"/>
                                  <a:lumOff val="40000"/>
                                </a:schemeClr>
                              </a:solidFill>
                              <a:latin typeface="Cambria Math" panose="02040503050406030204" pitchFamily="18" charset="0"/>
                            </a:rPr>
                            <m:t>𝛽</m:t>
                          </m:r>
                        </m:e>
                        <m:sub>
                          <m:r>
                            <a:rPr lang="en-US" b="0" i="1" smtClean="0">
                              <a:solidFill>
                                <a:schemeClr val="tx2">
                                  <a:lumMod val="60000"/>
                                  <a:lumOff val="40000"/>
                                </a:schemeClr>
                              </a:solidFill>
                              <a:latin typeface="Cambria Math" panose="02040503050406030204" pitchFamily="18" charset="0"/>
                            </a:rPr>
                            <m:t>1</m:t>
                          </m:r>
                        </m:sub>
                      </m:sSub>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solidFill>
                                <a:schemeClr val="tx2">
                                  <a:lumMod val="60000"/>
                                  <a:lumOff val="40000"/>
                                </a:schemeClr>
                              </a:solidFill>
                              <a:latin typeface="Cambria Math" panose="02040503050406030204" pitchFamily="18" charset="0"/>
                            </a:rPr>
                          </m:ctrlPr>
                        </m:sSubPr>
                        <m:e>
                          <m:r>
                            <a:rPr lang="en-US" b="0" i="1" smtClean="0">
                              <a:solidFill>
                                <a:schemeClr val="tx2">
                                  <a:lumMod val="60000"/>
                                  <a:lumOff val="40000"/>
                                </a:schemeClr>
                              </a:solidFill>
                              <a:latin typeface="Cambria Math" panose="02040503050406030204" pitchFamily="18" charset="0"/>
                            </a:rPr>
                            <m:t>𝛽</m:t>
                          </m:r>
                        </m:e>
                        <m:sub>
                          <m:r>
                            <a:rPr lang="en-US" b="0" i="1" smtClean="0">
                              <a:solidFill>
                                <a:schemeClr val="tx2">
                                  <a:lumMod val="60000"/>
                                  <a:lumOff val="40000"/>
                                </a:schemeClr>
                              </a:solidFill>
                              <a:latin typeface="Cambria Math" panose="02040503050406030204" pitchFamily="18" charset="0"/>
                            </a:rPr>
                            <m:t>2</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solidFill>
                                <a:schemeClr val="tx2">
                                  <a:lumMod val="60000"/>
                                  <a:lumOff val="40000"/>
                                </a:schemeClr>
                              </a:solidFill>
                              <a:latin typeface="Cambria Math" panose="02040503050406030204" pitchFamily="18" charset="0"/>
                            </a:rPr>
                          </m:ctrlPr>
                        </m:sSubPr>
                        <m:e>
                          <m:r>
                            <a:rPr lang="en-US" b="0" i="1" smtClean="0">
                              <a:solidFill>
                                <a:schemeClr val="tx2">
                                  <a:lumMod val="60000"/>
                                  <a:lumOff val="40000"/>
                                </a:schemeClr>
                              </a:solidFill>
                              <a:latin typeface="Cambria Math" panose="02040503050406030204" pitchFamily="18" charset="0"/>
                            </a:rPr>
                            <m:t>𝛽</m:t>
                          </m:r>
                        </m:e>
                        <m:sub>
                          <m:r>
                            <a:rPr lang="en-US" b="0" i="1" smtClean="0">
                              <a:solidFill>
                                <a:schemeClr val="tx2">
                                  <a:lumMod val="60000"/>
                                  <a:lumOff val="40000"/>
                                </a:schemeClr>
                              </a:solidFill>
                              <a:latin typeface="Cambria Math" panose="02040503050406030204" pitchFamily="18" charset="0"/>
                            </a:rPr>
                            <m:t>𝑀</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𝑀</m:t>
                          </m:r>
                        </m:sup>
                      </m:sSup>
                    </m:oMath>
                  </m:oMathPara>
                </a14:m>
                <a:endParaRPr lang="en-US" dirty="0"/>
              </a:p>
              <a:p>
                <a:pPr>
                  <a:spcBef>
                    <a:spcPts val="0"/>
                  </a:spcBef>
                </a:pPr>
                <a:r>
                  <a:rPr lang="en-US" sz="2400" dirty="0"/>
                  <a:t>Just as in the case of linear regression with cross terms, polynomial regression is a special case of linear regression - we treat each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𝑚</m:t>
                        </m:r>
                      </m:sup>
                    </m:sSup>
                  </m:oMath>
                </a14:m>
                <a:r>
                  <a:rPr lang="en-US" sz="2400" dirty="0"/>
                  <a:t> as a separate predictor. Thus, we can write</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0" t="-2395" b="-3173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81B7CCDB-6D39-0547-B7B3-C80E39D6513A}" type="slidenum">
              <a:rPr lang="en-US" smtClean="0"/>
              <a:t>30</a:t>
            </a:fld>
            <a:endParaRPr lang="en-US"/>
          </a:p>
        </p:txBody>
      </p:sp>
      <p:pic>
        <p:nvPicPr>
          <p:cNvPr id="5" name="Picture 4"/>
          <p:cNvPicPr>
            <a:picLocks noChangeAspect="1"/>
          </p:cNvPicPr>
          <p:nvPr/>
        </p:nvPicPr>
        <p:blipFill>
          <a:blip r:embed="rId3"/>
          <a:stretch>
            <a:fillRect/>
          </a:stretch>
        </p:blipFill>
        <p:spPr>
          <a:xfrm>
            <a:off x="971550" y="4215956"/>
            <a:ext cx="10248900" cy="1866900"/>
          </a:xfrm>
          <a:prstGeom prst="rect">
            <a:avLst/>
          </a:prstGeom>
        </p:spPr>
      </p:pic>
    </p:spTree>
    <p:extLst>
      <p:ext uri="{BB962C8B-B14F-4D97-AF65-F5344CB8AC3E}">
        <p14:creationId xmlns:p14="http://schemas.microsoft.com/office/powerpoint/2010/main" val="1121457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15" name="Content Placeholder 2">
            <a:extLst>
              <a:ext uri="{FF2B5EF4-FFF2-40B4-BE49-F238E27FC236}">
                <a16:creationId xmlns:a16="http://schemas.microsoft.com/office/drawing/2014/main" id="{195C73C6-0EBA-7F44-B3AC-BD3B124E9B89}"/>
              </a:ext>
            </a:extLst>
          </p:cNvPr>
          <p:cNvSpPr>
            <a:spLocks noGrp="1"/>
          </p:cNvSpPr>
          <p:nvPr>
            <p:ph idx="1"/>
          </p:nvPr>
        </p:nvSpPr>
        <p:spPr>
          <a:xfrm>
            <a:off x="811090" y="966616"/>
            <a:ext cx="10327008" cy="835613"/>
          </a:xfrm>
        </p:spPr>
        <p:txBody>
          <a:bodyPr/>
          <a:lstStyle/>
          <a:p>
            <a:r>
              <a:rPr lang="en-US" sz="2400" dirty="0"/>
              <a:t>This looks a lot like multi-linear regression where the predictors are powers of x! </a:t>
            </a:r>
          </a:p>
        </p:txBody>
      </p:sp>
      <p:sp>
        <p:nvSpPr>
          <p:cNvPr id="4" name="Slide Number Placeholder 3"/>
          <p:cNvSpPr>
            <a:spLocks noGrp="1"/>
          </p:cNvSpPr>
          <p:nvPr>
            <p:ph type="sldNum" sz="quarter" idx="12"/>
          </p:nvPr>
        </p:nvSpPr>
        <p:spPr>
          <a:prstGeom prst="rect">
            <a:avLst/>
          </a:prstGeom>
        </p:spPr>
        <p:txBody>
          <a:bodyPr/>
          <a:lstStyle/>
          <a:p>
            <a:fld id="{8C616E8F-BF65-1643-9F00-FF84D0665BC6}" type="slidenum">
              <a:rPr lang="en-US" smtClean="0"/>
              <a:t>31</a:t>
            </a:fld>
            <a:endParaRPr lang="en-US"/>
          </a:p>
        </p:txBody>
      </p:sp>
      <p:grpSp>
        <p:nvGrpSpPr>
          <p:cNvPr id="9" name="Group 8"/>
          <p:cNvGrpSpPr/>
          <p:nvPr/>
        </p:nvGrpSpPr>
        <p:grpSpPr>
          <a:xfrm>
            <a:off x="1070202" y="2338858"/>
            <a:ext cx="8660789" cy="1550830"/>
            <a:chOff x="1255395" y="1733106"/>
            <a:chExt cx="9681210" cy="1733550"/>
          </a:xfrm>
        </p:grpSpPr>
        <p:pic>
          <p:nvPicPr>
            <p:cNvPr id="7" name="Picture 6"/>
            <p:cNvPicPr>
              <a:picLocks noChangeAspect="1"/>
            </p:cNvPicPr>
            <p:nvPr/>
          </p:nvPicPr>
          <p:blipFill>
            <a:blip r:embed="rId2"/>
            <a:stretch>
              <a:fillRect/>
            </a:stretch>
          </p:blipFill>
          <p:spPr>
            <a:xfrm>
              <a:off x="1255395" y="1733106"/>
              <a:ext cx="9681210" cy="1733550"/>
            </a:xfrm>
            <a:prstGeom prst="rect">
              <a:avLst/>
            </a:prstGeom>
          </p:spPr>
        </p:pic>
        <p:sp>
          <p:nvSpPr>
            <p:cNvPr id="8" name="TextBox 7"/>
            <p:cNvSpPr txBox="1"/>
            <p:nvPr/>
          </p:nvSpPr>
          <p:spPr>
            <a:xfrm>
              <a:off x="2563586" y="2959301"/>
              <a:ext cx="159078" cy="369332"/>
            </a:xfrm>
            <a:prstGeom prst="rect">
              <a:avLst/>
            </a:prstGeom>
            <a:solidFill>
              <a:srgbClr val="F9F9F9"/>
            </a:solidFill>
          </p:spPr>
          <p:txBody>
            <a:bodyPr wrap="square" rtlCol="0">
              <a:spAutoFit/>
            </a:bodyPr>
            <a:lstStyle/>
            <a:p>
              <a:pPr algn="ctr"/>
              <a:r>
                <a:rPr lang="en-US" i="1" dirty="0">
                  <a:latin typeface="Cambria Math" charset="0"/>
                  <a:ea typeface="Cambria Math" charset="0"/>
                  <a:cs typeface="Cambria Math" charset="0"/>
                </a:rPr>
                <a:t>n</a:t>
              </a:r>
            </a:p>
          </p:txBody>
        </p:sp>
      </p:grpSp>
      <p:sp>
        <p:nvSpPr>
          <p:cNvPr id="10" name="TextBox 9"/>
          <p:cNvSpPr txBox="1"/>
          <p:nvPr/>
        </p:nvSpPr>
        <p:spPr>
          <a:xfrm>
            <a:off x="811090" y="1861439"/>
            <a:ext cx="2598788" cy="461665"/>
          </a:xfrm>
          <a:prstGeom prst="rect">
            <a:avLst/>
          </a:prstGeom>
          <a:noFill/>
        </p:spPr>
        <p:txBody>
          <a:bodyPr wrap="none" rtlCol="0">
            <a:spAutoFit/>
          </a:bodyPr>
          <a:lstStyle/>
          <a:p>
            <a:r>
              <a:rPr lang="en-US" sz="2400" dirty="0">
                <a:solidFill>
                  <a:schemeClr val="tx2">
                    <a:lumMod val="60000"/>
                    <a:lumOff val="40000"/>
                  </a:schemeClr>
                </a:solidFill>
                <a:latin typeface="Karla" charset="0"/>
                <a:ea typeface="Karla" charset="0"/>
                <a:cs typeface="Karla" charset="0"/>
              </a:rPr>
              <a:t>Multi-Regression</a:t>
            </a:r>
          </a:p>
        </p:txBody>
      </p:sp>
      <p:grpSp>
        <p:nvGrpSpPr>
          <p:cNvPr id="12" name="Group 11"/>
          <p:cNvGrpSpPr/>
          <p:nvPr/>
        </p:nvGrpSpPr>
        <p:grpSpPr>
          <a:xfrm>
            <a:off x="1027934" y="4201196"/>
            <a:ext cx="8964724" cy="2128011"/>
            <a:chOff x="838200" y="3677976"/>
            <a:chExt cx="10131063" cy="2404880"/>
          </a:xfrm>
        </p:grpSpPr>
        <p:pic>
          <p:nvPicPr>
            <p:cNvPr id="5" name="Picture 4"/>
            <p:cNvPicPr>
              <a:picLocks noChangeAspect="1"/>
            </p:cNvPicPr>
            <p:nvPr/>
          </p:nvPicPr>
          <p:blipFill>
            <a:blip r:embed="rId3"/>
            <a:stretch>
              <a:fillRect/>
            </a:stretch>
          </p:blipFill>
          <p:spPr>
            <a:xfrm>
              <a:off x="1167498" y="4297404"/>
              <a:ext cx="9801765" cy="1785452"/>
            </a:xfrm>
            <a:prstGeom prst="rect">
              <a:avLst/>
            </a:prstGeom>
          </p:spPr>
        </p:pic>
        <p:sp>
          <p:nvSpPr>
            <p:cNvPr id="11" name="TextBox 10"/>
            <p:cNvSpPr txBox="1"/>
            <p:nvPr/>
          </p:nvSpPr>
          <p:spPr>
            <a:xfrm>
              <a:off x="838200" y="3677976"/>
              <a:ext cx="2748497" cy="521731"/>
            </a:xfrm>
            <a:prstGeom prst="rect">
              <a:avLst/>
            </a:prstGeom>
            <a:noFill/>
          </p:spPr>
          <p:txBody>
            <a:bodyPr wrap="none" rtlCol="0">
              <a:spAutoFit/>
            </a:bodyPr>
            <a:lstStyle/>
            <a:p>
              <a:r>
                <a:rPr lang="en-US" sz="2400" dirty="0">
                  <a:solidFill>
                    <a:schemeClr val="tx2">
                      <a:lumMod val="60000"/>
                      <a:lumOff val="40000"/>
                    </a:schemeClr>
                  </a:solidFill>
                  <a:latin typeface="Karla" charset="0"/>
                  <a:ea typeface="Karla" charset="0"/>
                  <a:cs typeface="Karla" charset="0"/>
                </a:rPr>
                <a:t>Poly-Regression</a:t>
              </a:r>
            </a:p>
          </p:txBody>
        </p:sp>
      </p:grpSp>
      <p:grpSp>
        <p:nvGrpSpPr>
          <p:cNvPr id="17" name="Group 16"/>
          <p:cNvGrpSpPr/>
          <p:nvPr/>
        </p:nvGrpSpPr>
        <p:grpSpPr>
          <a:xfrm>
            <a:off x="6268313" y="2257062"/>
            <a:ext cx="816428" cy="2910777"/>
            <a:chOff x="5421086" y="1562469"/>
            <a:chExt cx="816428" cy="3133658"/>
          </a:xfrm>
        </p:grpSpPr>
        <p:sp>
          <p:nvSpPr>
            <p:cNvPr id="13" name="Oval 12"/>
            <p:cNvSpPr/>
            <p:nvPr/>
          </p:nvSpPr>
          <p:spPr>
            <a:xfrm>
              <a:off x="5421086" y="1562469"/>
              <a:ext cx="816428" cy="494931"/>
            </a:xfrm>
            <a:prstGeom prst="ellipse">
              <a:avLst/>
            </a:prstGeom>
            <a:noFill/>
            <a:ln w="254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5421086" y="4201196"/>
              <a:ext cx="816428" cy="494931"/>
            </a:xfrm>
            <a:prstGeom prst="ellipse">
              <a:avLst/>
            </a:prstGeom>
            <a:noFill/>
            <a:ln w="254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a:stCxn id="13" idx="4"/>
              <a:endCxn id="14" idx="0"/>
            </p:cNvCxnSpPr>
            <p:nvPr/>
          </p:nvCxnSpPr>
          <p:spPr>
            <a:xfrm>
              <a:off x="5829300" y="2057400"/>
              <a:ext cx="0" cy="2143796"/>
            </a:xfrm>
            <a:prstGeom prst="straightConnector1">
              <a:avLst/>
            </a:prstGeom>
            <a:ln w="2857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6423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Training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1985" y="1177757"/>
                <a:ext cx="10327008" cy="2111143"/>
              </a:xfrm>
            </p:spPr>
            <p:txBody>
              <a:bodyPr/>
              <a:lstStyle/>
              <a:p>
                <a:r>
                  <a:rPr lang="en-US" dirty="0"/>
                  <a:t>Give a dataset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e>
                        </m:d>
                        <m:r>
                          <a:rPr lang="en-US" b="0" i="1" smtClean="0">
                            <a:latin typeface="Cambria Math" panose="02040503050406030204" pitchFamily="18" charset="0"/>
                          </a:rPr>
                          <m:t>, …,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e>
                        </m:d>
                      </m:e>
                    </m:d>
                  </m:oMath>
                </a14:m>
                <a:r>
                  <a:rPr lang="en-US" dirty="0"/>
                  <a:t>, we find the optimal polynomial model: </a:t>
                </a:r>
              </a:p>
              <a:p>
                <a:pPr algn="ctr"/>
                <a:r>
                  <a:rPr lang="en-US" dirty="0"/>
                  <a:t>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𝑀</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𝑀</m:t>
                        </m:r>
                      </m:sup>
                    </m:sSup>
                  </m:oMath>
                </a14:m>
                <a:endParaRPr lang="en-US" dirty="0"/>
              </a:p>
              <a:p>
                <a:endParaRPr lang="en-US" dirty="0"/>
              </a:p>
              <a:p>
                <a:r>
                  <a:rPr lang="en-US" dirty="0"/>
                  <a:t>1. We transform the data by adding new predictors: </a:t>
                </a:r>
              </a:p>
              <a:p>
                <a:pPr algn="ct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=[1, </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b="0" i="1" smtClean="0">
                            <a:latin typeface="Cambria Math" panose="02040503050406030204" pitchFamily="18" charset="0"/>
                          </a:rPr>
                          <m:t>𝑀</m:t>
                        </m:r>
                      </m:sub>
                    </m:sSub>
                    <m:r>
                      <a:rPr lang="en-US" b="0" i="1" smtClean="0">
                        <a:latin typeface="Cambria Math" panose="02040503050406030204" pitchFamily="18" charset="0"/>
                      </a:rPr>
                      <m:t>]</m:t>
                    </m:r>
                    <m:r>
                      <a:rPr lang="en-US" b="0" i="0" smtClean="0">
                        <a:latin typeface="Cambria Math" panose="02040503050406030204" pitchFamily="18" charset="0"/>
                      </a:rPr>
                      <m:t> </m:t>
                    </m:r>
                  </m:oMath>
                </a14:m>
                <a:endParaRPr lang="en-US" b="0" dirty="0"/>
              </a:p>
              <a:p>
                <a:r>
                  <a:rPr lang="en-US" dirty="0"/>
                  <a:t>     where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dirty="0" smtClean="0">
                            <a:latin typeface="Cambria Math" panose="02040503050406030204" pitchFamily="18" charset="0"/>
                          </a:rPr>
                          <m:t>𝑘</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𝑥</m:t>
                        </m:r>
                      </m:e>
                      <m:sup>
                        <m:r>
                          <a:rPr lang="en-US" b="0" i="1" dirty="0" smtClean="0">
                            <a:latin typeface="Cambria Math" panose="02040503050406030204" pitchFamily="18" charset="0"/>
                          </a:rPr>
                          <m:t>𝑘</m:t>
                        </m:r>
                      </m:sup>
                    </m:sSup>
                  </m:oMath>
                </a14:m>
                <a:endParaRPr lang="en-US" dirty="0"/>
              </a:p>
              <a:p>
                <a:r>
                  <a:rPr lang="en-US" dirty="0"/>
                  <a:t>2. Fit the parameters by minimizing the MSE using vector calculus. As in multi-linear regression:</a:t>
                </a:r>
              </a:p>
              <a:p>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1985" y="1177757"/>
                <a:ext cx="10327008" cy="2111143"/>
              </a:xfrm>
              <a:blipFill>
                <a:blip r:embed="rId2"/>
                <a:stretch>
                  <a:fillRect l="-1229" t="-2976" r="-1720" b="-1172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32</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34F66ED-DE9C-BD49-AAB1-524112929E04}"/>
                  </a:ext>
                </a:extLst>
              </p:cNvPr>
              <p:cNvSpPr txBox="1"/>
              <p:nvPr/>
            </p:nvSpPr>
            <p:spPr>
              <a:xfrm>
                <a:off x="4523486" y="5845214"/>
                <a:ext cx="2952090" cy="5824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1" i="1" smtClean="0">
                              <a:solidFill>
                                <a:schemeClr val="tx2">
                                  <a:lumMod val="60000"/>
                                  <a:lumOff val="40000"/>
                                </a:schemeClr>
                              </a:solidFill>
                              <a:latin typeface="Cambria Math" panose="02040503050406030204" pitchFamily="18" charset="0"/>
                            </a:rPr>
                          </m:ctrlPr>
                        </m:accPr>
                        <m:e>
                          <m:r>
                            <a:rPr lang="en-US" sz="2800" b="1" i="1" smtClean="0">
                              <a:solidFill>
                                <a:schemeClr val="tx2">
                                  <a:lumMod val="60000"/>
                                  <a:lumOff val="40000"/>
                                </a:schemeClr>
                              </a:solidFill>
                              <a:latin typeface="Cambria Math" panose="02040503050406030204" pitchFamily="18" charset="0"/>
                            </a:rPr>
                            <m:t>𝜷</m:t>
                          </m:r>
                        </m:e>
                      </m:acc>
                      <m:r>
                        <a:rPr lang="en-US" sz="2800" b="1" i="1" smtClean="0">
                          <a:solidFill>
                            <a:schemeClr val="tx2">
                              <a:lumMod val="60000"/>
                              <a:lumOff val="40000"/>
                            </a:schemeClr>
                          </a:solidFill>
                          <a:latin typeface="Cambria Math" panose="02040503050406030204" pitchFamily="18" charset="0"/>
                        </a:rPr>
                        <m:t>=</m:t>
                      </m:r>
                      <m:sSup>
                        <m:sSupPr>
                          <m:ctrlPr>
                            <a:rPr lang="en-US" sz="2800" b="1" i="1" smtClean="0">
                              <a:solidFill>
                                <a:schemeClr val="tx2">
                                  <a:lumMod val="60000"/>
                                  <a:lumOff val="40000"/>
                                </a:schemeClr>
                              </a:solidFill>
                              <a:latin typeface="Cambria Math" panose="02040503050406030204" pitchFamily="18" charset="0"/>
                            </a:rPr>
                          </m:ctrlPr>
                        </m:sSupPr>
                        <m:e>
                          <m:d>
                            <m:dPr>
                              <m:ctrlPr>
                                <a:rPr lang="en-US" sz="2800" b="1" i="1" smtClean="0">
                                  <a:solidFill>
                                    <a:schemeClr val="tx2">
                                      <a:lumMod val="60000"/>
                                      <a:lumOff val="40000"/>
                                    </a:schemeClr>
                                  </a:solidFill>
                                  <a:latin typeface="Cambria Math" panose="02040503050406030204" pitchFamily="18" charset="0"/>
                                </a:rPr>
                              </m:ctrlPr>
                            </m:dPr>
                            <m:e>
                              <m:sSup>
                                <m:sSupPr>
                                  <m:ctrlPr>
                                    <a:rPr lang="en-US" sz="2800" b="1" i="1" smtClean="0">
                                      <a:solidFill>
                                        <a:schemeClr val="tx2">
                                          <a:lumMod val="60000"/>
                                          <a:lumOff val="40000"/>
                                        </a:schemeClr>
                                      </a:solidFill>
                                      <a:latin typeface="Cambria Math" panose="02040503050406030204" pitchFamily="18" charset="0"/>
                                    </a:rPr>
                                  </m:ctrlPr>
                                </m:sSupPr>
                                <m:e>
                                  <m:acc>
                                    <m:accPr>
                                      <m:chr m:val="̃"/>
                                      <m:ctrlPr>
                                        <a:rPr lang="en-US" sz="2800" b="1" i="1" smtClean="0">
                                          <a:solidFill>
                                            <a:schemeClr val="tx2">
                                              <a:lumMod val="60000"/>
                                              <a:lumOff val="40000"/>
                                            </a:schemeClr>
                                          </a:solidFill>
                                          <a:latin typeface="Cambria Math" panose="02040503050406030204" pitchFamily="18" charset="0"/>
                                        </a:rPr>
                                      </m:ctrlPr>
                                    </m:accPr>
                                    <m:e>
                                      <m:r>
                                        <a:rPr lang="en-US" sz="2800" b="1" i="1" smtClean="0">
                                          <a:solidFill>
                                            <a:schemeClr val="tx2">
                                              <a:lumMod val="60000"/>
                                              <a:lumOff val="40000"/>
                                            </a:schemeClr>
                                          </a:solidFill>
                                          <a:latin typeface="Cambria Math" panose="02040503050406030204" pitchFamily="18" charset="0"/>
                                        </a:rPr>
                                        <m:t>𝑿</m:t>
                                      </m:r>
                                    </m:e>
                                  </m:acc>
                                </m:e>
                                <m:sup>
                                  <m:r>
                                    <a:rPr lang="en-US" sz="2800" b="1" i="1" smtClean="0">
                                      <a:solidFill>
                                        <a:schemeClr val="tx2">
                                          <a:lumMod val="60000"/>
                                          <a:lumOff val="40000"/>
                                        </a:schemeClr>
                                      </a:solidFill>
                                      <a:latin typeface="Cambria Math" panose="02040503050406030204" pitchFamily="18" charset="0"/>
                                    </a:rPr>
                                    <m:t>𝑻</m:t>
                                  </m:r>
                                </m:sup>
                              </m:sSup>
                              <m:r>
                                <a:rPr lang="en-US" sz="2800" b="1" i="1" smtClean="0">
                                  <a:solidFill>
                                    <a:schemeClr val="tx2">
                                      <a:lumMod val="60000"/>
                                      <a:lumOff val="40000"/>
                                    </a:schemeClr>
                                  </a:solidFill>
                                  <a:latin typeface="Cambria Math" panose="02040503050406030204" pitchFamily="18" charset="0"/>
                                </a:rPr>
                                <m:t> </m:t>
                              </m:r>
                              <m:acc>
                                <m:accPr>
                                  <m:chr m:val="̃"/>
                                  <m:ctrlPr>
                                    <a:rPr lang="en-US" sz="2800" b="1" i="1" smtClean="0">
                                      <a:solidFill>
                                        <a:schemeClr val="tx2">
                                          <a:lumMod val="60000"/>
                                          <a:lumOff val="40000"/>
                                        </a:schemeClr>
                                      </a:solidFill>
                                      <a:latin typeface="Cambria Math" panose="02040503050406030204" pitchFamily="18" charset="0"/>
                                    </a:rPr>
                                  </m:ctrlPr>
                                </m:accPr>
                                <m:e>
                                  <m:r>
                                    <a:rPr lang="en-US" sz="2800" b="1" i="1" smtClean="0">
                                      <a:solidFill>
                                        <a:schemeClr val="tx2">
                                          <a:lumMod val="60000"/>
                                          <a:lumOff val="40000"/>
                                        </a:schemeClr>
                                      </a:solidFill>
                                      <a:latin typeface="Cambria Math" panose="02040503050406030204" pitchFamily="18" charset="0"/>
                                    </a:rPr>
                                    <m:t>𝑿</m:t>
                                  </m:r>
                                </m:e>
                              </m:acc>
                            </m:e>
                          </m:d>
                        </m:e>
                        <m:sup>
                          <m:r>
                            <a:rPr lang="en-US" sz="2800" b="1" i="1" smtClean="0">
                              <a:solidFill>
                                <a:schemeClr val="tx2">
                                  <a:lumMod val="60000"/>
                                  <a:lumOff val="40000"/>
                                </a:schemeClr>
                              </a:solidFill>
                              <a:latin typeface="Cambria Math" panose="02040503050406030204" pitchFamily="18" charset="0"/>
                            </a:rPr>
                            <m:t>−</m:t>
                          </m:r>
                          <m:r>
                            <a:rPr lang="en-US" sz="2800" b="1" i="1" smtClean="0">
                              <a:solidFill>
                                <a:schemeClr val="tx2">
                                  <a:lumMod val="60000"/>
                                  <a:lumOff val="40000"/>
                                </a:schemeClr>
                              </a:solidFill>
                              <a:latin typeface="Cambria Math" panose="02040503050406030204" pitchFamily="18" charset="0"/>
                            </a:rPr>
                            <m:t>𝟏</m:t>
                          </m:r>
                        </m:sup>
                      </m:sSup>
                      <m:r>
                        <a:rPr lang="en-US" sz="2800" b="1" i="1" smtClean="0">
                          <a:solidFill>
                            <a:schemeClr val="tx2">
                              <a:lumMod val="60000"/>
                              <a:lumOff val="40000"/>
                            </a:schemeClr>
                          </a:solidFill>
                          <a:latin typeface="Cambria Math" panose="02040503050406030204" pitchFamily="18" charset="0"/>
                        </a:rPr>
                        <m:t> </m:t>
                      </m:r>
                      <m:sSup>
                        <m:sSupPr>
                          <m:ctrlPr>
                            <a:rPr lang="en-US" sz="2800" b="1" i="1" smtClean="0">
                              <a:solidFill>
                                <a:schemeClr val="tx2">
                                  <a:lumMod val="60000"/>
                                  <a:lumOff val="40000"/>
                                </a:schemeClr>
                              </a:solidFill>
                              <a:latin typeface="Cambria Math" panose="02040503050406030204" pitchFamily="18" charset="0"/>
                            </a:rPr>
                          </m:ctrlPr>
                        </m:sSupPr>
                        <m:e>
                          <m:acc>
                            <m:accPr>
                              <m:chr m:val="̃"/>
                              <m:ctrlPr>
                                <a:rPr lang="en-US" sz="2800" b="1" i="1" smtClean="0">
                                  <a:solidFill>
                                    <a:schemeClr val="tx2">
                                      <a:lumMod val="60000"/>
                                      <a:lumOff val="40000"/>
                                    </a:schemeClr>
                                  </a:solidFill>
                                  <a:latin typeface="Cambria Math" panose="02040503050406030204" pitchFamily="18" charset="0"/>
                                </a:rPr>
                              </m:ctrlPr>
                            </m:accPr>
                            <m:e>
                              <m:r>
                                <a:rPr lang="en-US" sz="2800" b="1" i="1" smtClean="0">
                                  <a:solidFill>
                                    <a:schemeClr val="tx2">
                                      <a:lumMod val="60000"/>
                                      <a:lumOff val="40000"/>
                                    </a:schemeClr>
                                  </a:solidFill>
                                  <a:latin typeface="Cambria Math" panose="02040503050406030204" pitchFamily="18" charset="0"/>
                                </a:rPr>
                                <m:t>𝑿</m:t>
                              </m:r>
                            </m:e>
                          </m:acc>
                        </m:e>
                        <m:sup>
                          <m:r>
                            <a:rPr lang="en-US" sz="2800" b="1" i="1" smtClean="0">
                              <a:solidFill>
                                <a:schemeClr val="tx2">
                                  <a:lumMod val="60000"/>
                                  <a:lumOff val="40000"/>
                                </a:schemeClr>
                              </a:solidFill>
                              <a:latin typeface="Cambria Math" panose="02040503050406030204" pitchFamily="18" charset="0"/>
                            </a:rPr>
                            <m:t>𝑻</m:t>
                          </m:r>
                        </m:sup>
                      </m:sSup>
                      <m:r>
                        <a:rPr lang="en-US" sz="2800" b="1" i="1" smtClean="0">
                          <a:solidFill>
                            <a:schemeClr val="tx2">
                              <a:lumMod val="60000"/>
                              <a:lumOff val="40000"/>
                            </a:schemeClr>
                          </a:solidFill>
                          <a:latin typeface="Cambria Math" panose="02040503050406030204" pitchFamily="18" charset="0"/>
                        </a:rPr>
                        <m:t>𝒚</m:t>
                      </m:r>
                    </m:oMath>
                  </m:oMathPara>
                </a14:m>
                <a:endParaRPr lang="en-US" sz="2800" b="1" dirty="0">
                  <a:solidFill>
                    <a:schemeClr val="tx2">
                      <a:lumMod val="60000"/>
                      <a:lumOff val="40000"/>
                    </a:schemeClr>
                  </a:solidFill>
                </a:endParaRPr>
              </a:p>
            </p:txBody>
          </p:sp>
        </mc:Choice>
        <mc:Fallback xmlns="">
          <p:sp>
            <p:nvSpPr>
              <p:cNvPr id="5" name="TextBox 4">
                <a:extLst>
                  <a:ext uri="{FF2B5EF4-FFF2-40B4-BE49-F238E27FC236}">
                    <a16:creationId xmlns:a16="http://schemas.microsoft.com/office/drawing/2014/main" id="{634F66ED-DE9C-BD49-AAB1-524112929E04}"/>
                  </a:ext>
                </a:extLst>
              </p:cNvPr>
              <p:cNvSpPr txBox="1">
                <a:spLocks noRot="1" noChangeAspect="1" noMove="1" noResize="1" noEditPoints="1" noAdjustHandles="1" noChangeArrowheads="1" noChangeShapeType="1" noTextEdit="1"/>
              </p:cNvSpPr>
              <p:nvPr/>
            </p:nvSpPr>
            <p:spPr>
              <a:xfrm>
                <a:off x="4523486" y="5845214"/>
                <a:ext cx="2952090" cy="582467"/>
              </a:xfrm>
              <a:prstGeom prst="rect">
                <a:avLst/>
              </a:prstGeom>
              <a:blipFill>
                <a:blip r:embed="rId3"/>
                <a:stretch>
                  <a:fillRect l="-3419" r="-2137" b="-23404"/>
                </a:stretch>
              </a:blipFill>
            </p:spPr>
            <p:txBody>
              <a:bodyPr/>
              <a:lstStyle/>
              <a:p>
                <a:r>
                  <a:rPr lang="en-US">
                    <a:noFill/>
                  </a:rPr>
                  <a:t> </a:t>
                </a:r>
              </a:p>
            </p:txBody>
          </p:sp>
        </mc:Fallback>
      </mc:AlternateContent>
    </p:spTree>
    <p:extLst>
      <p:ext uri="{BB962C8B-B14F-4D97-AF65-F5344CB8AC3E}">
        <p14:creationId xmlns:p14="http://schemas.microsoft.com/office/powerpoint/2010/main" val="2360436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p>
        </p:txBody>
      </p:sp>
      <p:sp>
        <p:nvSpPr>
          <p:cNvPr id="3" name="Slide Number Placeholder 2"/>
          <p:cNvSpPr>
            <a:spLocks noGrp="1"/>
          </p:cNvSpPr>
          <p:nvPr>
            <p:ph type="sldNum" sz="quarter" idx="12"/>
          </p:nvPr>
        </p:nvSpPr>
        <p:spPr/>
        <p:txBody>
          <a:bodyPr/>
          <a:lstStyle/>
          <a:p>
            <a:fld id="{8C616E8F-BF65-1643-9F00-FF84D0665BC6}" type="slidenum">
              <a:rPr lang="en-US" smtClean="0"/>
              <a:t>33</a:t>
            </a:fld>
            <a:endParaRPr lang="en-US"/>
          </a:p>
        </p:txBody>
      </p:sp>
      <p:sp>
        <p:nvSpPr>
          <p:cNvPr id="14" name="TextBox 13">
            <a:extLst>
              <a:ext uri="{FF2B5EF4-FFF2-40B4-BE49-F238E27FC236}">
                <a16:creationId xmlns:a16="http://schemas.microsoft.com/office/drawing/2014/main" id="{34765797-B11F-7149-AEC8-689D828360D9}"/>
              </a:ext>
            </a:extLst>
          </p:cNvPr>
          <p:cNvSpPr txBox="1"/>
          <p:nvPr/>
        </p:nvSpPr>
        <p:spPr>
          <a:xfrm>
            <a:off x="435588" y="1053615"/>
            <a:ext cx="10105060" cy="369332"/>
          </a:xfrm>
          <a:prstGeom prst="rect">
            <a:avLst/>
          </a:prstGeom>
          <a:noFill/>
        </p:spPr>
        <p:txBody>
          <a:bodyPr wrap="square" rtlCol="0">
            <a:spAutoFit/>
          </a:bodyPr>
          <a:lstStyle/>
          <a:p>
            <a:r>
              <a:rPr lang="en-US" dirty="0">
                <a:solidFill>
                  <a:schemeClr val="tx1">
                    <a:lumMod val="75000"/>
                    <a:lumOff val="25000"/>
                  </a:schemeClr>
                </a:solidFill>
                <a:latin typeface="Karla" pitchFamily="2" charset="0"/>
                <a:ea typeface="Karla" pitchFamily="2" charset="0"/>
              </a:rPr>
              <a:t>Fitting a polynomial model requires choosing a degree.</a:t>
            </a:r>
          </a:p>
        </p:txBody>
      </p:sp>
      <p:grpSp>
        <p:nvGrpSpPr>
          <p:cNvPr id="18" name="Group 17">
            <a:extLst>
              <a:ext uri="{FF2B5EF4-FFF2-40B4-BE49-F238E27FC236}">
                <a16:creationId xmlns:a16="http://schemas.microsoft.com/office/drawing/2014/main" id="{A9F4156C-5247-AB49-A785-F34FAA59FA03}"/>
              </a:ext>
            </a:extLst>
          </p:cNvPr>
          <p:cNvGrpSpPr/>
          <p:nvPr/>
        </p:nvGrpSpPr>
        <p:grpSpPr>
          <a:xfrm>
            <a:off x="220797" y="1629188"/>
            <a:ext cx="11532511" cy="4387460"/>
            <a:chOff x="220797" y="1443990"/>
            <a:chExt cx="11532511" cy="4387460"/>
          </a:xfrm>
        </p:grpSpPr>
        <p:pic>
          <p:nvPicPr>
            <p:cNvPr id="5" name="Picture 4">
              <a:extLst>
                <a:ext uri="{FF2B5EF4-FFF2-40B4-BE49-F238E27FC236}">
                  <a16:creationId xmlns:a16="http://schemas.microsoft.com/office/drawing/2014/main" id="{07C6C0F2-C7C1-504E-9FF3-4837740D8CEF}"/>
                </a:ext>
              </a:extLst>
            </p:cNvPr>
            <p:cNvPicPr>
              <a:picLocks noChangeAspect="1"/>
            </p:cNvPicPr>
            <p:nvPr/>
          </p:nvPicPr>
          <p:blipFill>
            <a:blip r:embed="rId2"/>
            <a:stretch>
              <a:fillRect/>
            </a:stretch>
          </p:blipFill>
          <p:spPr>
            <a:xfrm>
              <a:off x="220797" y="1514334"/>
              <a:ext cx="3965288" cy="3010382"/>
            </a:xfrm>
            <a:prstGeom prst="rect">
              <a:avLst/>
            </a:prstGeom>
          </p:spPr>
        </p:pic>
        <p:pic>
          <p:nvPicPr>
            <p:cNvPr id="6" name="Picture 5">
              <a:extLst>
                <a:ext uri="{FF2B5EF4-FFF2-40B4-BE49-F238E27FC236}">
                  <a16:creationId xmlns:a16="http://schemas.microsoft.com/office/drawing/2014/main" id="{1132003D-2B7C-044E-8ED2-1A4029D614D4}"/>
                </a:ext>
              </a:extLst>
            </p:cNvPr>
            <p:cNvPicPr>
              <a:picLocks noChangeAspect="1"/>
            </p:cNvPicPr>
            <p:nvPr/>
          </p:nvPicPr>
          <p:blipFill>
            <a:blip r:embed="rId3"/>
            <a:stretch>
              <a:fillRect/>
            </a:stretch>
          </p:blipFill>
          <p:spPr>
            <a:xfrm>
              <a:off x="4186085" y="1618013"/>
              <a:ext cx="3708296" cy="2885954"/>
            </a:xfrm>
            <a:prstGeom prst="rect">
              <a:avLst/>
            </a:prstGeom>
          </p:spPr>
        </p:pic>
        <p:pic>
          <p:nvPicPr>
            <p:cNvPr id="7" name="Picture 6">
              <a:extLst>
                <a:ext uri="{FF2B5EF4-FFF2-40B4-BE49-F238E27FC236}">
                  <a16:creationId xmlns:a16="http://schemas.microsoft.com/office/drawing/2014/main" id="{9E6842B4-128D-0A41-8306-27D33813A984}"/>
                </a:ext>
              </a:extLst>
            </p:cNvPr>
            <p:cNvPicPr>
              <a:picLocks noChangeAspect="1"/>
            </p:cNvPicPr>
            <p:nvPr/>
          </p:nvPicPr>
          <p:blipFill>
            <a:blip r:embed="rId4"/>
            <a:stretch>
              <a:fillRect/>
            </a:stretch>
          </p:blipFill>
          <p:spPr>
            <a:xfrm>
              <a:off x="7894381" y="1443990"/>
              <a:ext cx="3858927" cy="3059977"/>
            </a:xfrm>
            <a:prstGeom prst="rect">
              <a:avLst/>
            </a:prstGeom>
          </p:spPr>
        </p:pic>
        <p:sp>
          <p:nvSpPr>
            <p:cNvPr id="10" name="TextBox 9">
              <a:extLst>
                <a:ext uri="{FF2B5EF4-FFF2-40B4-BE49-F238E27FC236}">
                  <a16:creationId xmlns:a16="http://schemas.microsoft.com/office/drawing/2014/main" id="{DB3404E8-69C6-0C44-8753-C8A062858170}"/>
                </a:ext>
              </a:extLst>
            </p:cNvPr>
            <p:cNvSpPr txBox="1"/>
            <p:nvPr/>
          </p:nvSpPr>
          <p:spPr>
            <a:xfrm>
              <a:off x="499763" y="4908120"/>
              <a:ext cx="3576577" cy="923330"/>
            </a:xfrm>
            <a:prstGeom prst="rect">
              <a:avLst/>
            </a:prstGeom>
            <a:noFill/>
          </p:spPr>
          <p:txBody>
            <a:bodyPr wrap="square" rtlCol="0">
              <a:spAutoFit/>
            </a:bodyPr>
            <a:lstStyle/>
            <a:p>
              <a:r>
                <a:rPr lang="en-US" dirty="0">
                  <a:solidFill>
                    <a:schemeClr val="tx2">
                      <a:lumMod val="60000"/>
                      <a:lumOff val="40000"/>
                    </a:schemeClr>
                  </a:solidFill>
                  <a:latin typeface="Karla" pitchFamily="2" charset="0"/>
                  <a:ea typeface="Karla" pitchFamily="2" charset="0"/>
                </a:rPr>
                <a:t>Underfitting</a:t>
              </a:r>
              <a:r>
                <a:rPr lang="en-US" dirty="0">
                  <a:solidFill>
                    <a:schemeClr val="tx1">
                      <a:lumMod val="75000"/>
                      <a:lumOff val="25000"/>
                    </a:schemeClr>
                  </a:solidFill>
                  <a:latin typeface="Karla" pitchFamily="2" charset="0"/>
                  <a:ea typeface="Karla" pitchFamily="2" charset="0"/>
                </a:rPr>
                <a:t>: when the degree is too low, the model cannot fit the trend.</a:t>
              </a:r>
            </a:p>
          </p:txBody>
        </p:sp>
        <p:sp>
          <p:nvSpPr>
            <p:cNvPr id="11" name="TextBox 10">
              <a:extLst>
                <a:ext uri="{FF2B5EF4-FFF2-40B4-BE49-F238E27FC236}">
                  <a16:creationId xmlns:a16="http://schemas.microsoft.com/office/drawing/2014/main" id="{67A8FEE0-BB2C-3F46-AA36-B97E2004E3CB}"/>
                </a:ext>
              </a:extLst>
            </p:cNvPr>
            <p:cNvSpPr txBox="1"/>
            <p:nvPr/>
          </p:nvSpPr>
          <p:spPr>
            <a:xfrm>
              <a:off x="4317804" y="4863779"/>
              <a:ext cx="3576577" cy="646331"/>
            </a:xfrm>
            <a:prstGeom prst="rect">
              <a:avLst/>
            </a:prstGeom>
            <a:noFill/>
          </p:spPr>
          <p:txBody>
            <a:bodyPr wrap="square" rtlCol="0">
              <a:spAutoFit/>
            </a:bodyPr>
            <a:lstStyle/>
            <a:p>
              <a:r>
                <a:rPr lang="en-US" dirty="0">
                  <a:solidFill>
                    <a:schemeClr val="tx1">
                      <a:lumMod val="75000"/>
                      <a:lumOff val="25000"/>
                    </a:schemeClr>
                  </a:solidFill>
                  <a:latin typeface="Karla" pitchFamily="2" charset="0"/>
                  <a:ea typeface="Karla" pitchFamily="2" charset="0"/>
                </a:rPr>
                <a:t>We want a model that fits the trend and ignores the noise.</a:t>
              </a:r>
            </a:p>
          </p:txBody>
        </p:sp>
        <p:sp>
          <p:nvSpPr>
            <p:cNvPr id="13" name="TextBox 12">
              <a:extLst>
                <a:ext uri="{FF2B5EF4-FFF2-40B4-BE49-F238E27FC236}">
                  <a16:creationId xmlns:a16="http://schemas.microsoft.com/office/drawing/2014/main" id="{0BD8E4F9-5941-BE43-A48C-72F329B3D715}"/>
                </a:ext>
              </a:extLst>
            </p:cNvPr>
            <p:cNvSpPr txBox="1"/>
            <p:nvPr/>
          </p:nvSpPr>
          <p:spPr>
            <a:xfrm>
              <a:off x="8135845" y="4841979"/>
              <a:ext cx="3576577" cy="923330"/>
            </a:xfrm>
            <a:prstGeom prst="rect">
              <a:avLst/>
            </a:prstGeom>
            <a:noFill/>
          </p:spPr>
          <p:txBody>
            <a:bodyPr wrap="square" rtlCol="0">
              <a:spAutoFit/>
            </a:bodyPr>
            <a:lstStyle/>
            <a:p>
              <a:r>
                <a:rPr lang="en-US" dirty="0">
                  <a:solidFill>
                    <a:schemeClr val="tx2">
                      <a:lumMod val="60000"/>
                      <a:lumOff val="40000"/>
                    </a:schemeClr>
                  </a:solidFill>
                  <a:latin typeface="Karla" pitchFamily="2" charset="0"/>
                  <a:ea typeface="Karla" pitchFamily="2" charset="0"/>
                </a:rPr>
                <a:t>Overfitting</a:t>
              </a:r>
              <a:r>
                <a:rPr lang="en-US" dirty="0">
                  <a:solidFill>
                    <a:schemeClr val="tx1">
                      <a:lumMod val="75000"/>
                      <a:lumOff val="25000"/>
                    </a:schemeClr>
                  </a:solidFill>
                  <a:latin typeface="Karla" pitchFamily="2" charset="0"/>
                  <a:ea typeface="Karla" pitchFamily="2" charset="0"/>
                </a:rPr>
                <a:t>: when the degree is too high, the model fits all the noisy data points. </a:t>
              </a:r>
            </a:p>
          </p:txBody>
        </p:sp>
        <p:sp>
          <p:nvSpPr>
            <p:cNvPr id="15" name="Rectangle 14">
              <a:extLst>
                <a:ext uri="{FF2B5EF4-FFF2-40B4-BE49-F238E27FC236}">
                  <a16:creationId xmlns:a16="http://schemas.microsoft.com/office/drawing/2014/main" id="{7FDB1BA3-B69E-DC4F-80FE-A7D4E47BF25F}"/>
                </a:ext>
              </a:extLst>
            </p:cNvPr>
            <p:cNvSpPr/>
            <p:nvPr/>
          </p:nvSpPr>
          <p:spPr>
            <a:xfrm>
              <a:off x="1682304" y="2006589"/>
              <a:ext cx="1042273" cy="369332"/>
            </a:xfrm>
            <a:prstGeom prst="rect">
              <a:avLst/>
            </a:prstGeom>
          </p:spPr>
          <p:txBody>
            <a:bodyPr wrap="none">
              <a:spAutoFit/>
            </a:bodyPr>
            <a:lstStyle/>
            <a:p>
              <a:r>
                <a:rPr lang="en-US" dirty="0">
                  <a:solidFill>
                    <a:schemeClr val="tx2">
                      <a:lumMod val="60000"/>
                      <a:lumOff val="40000"/>
                    </a:schemeClr>
                  </a:solidFill>
                  <a:latin typeface="Karla" pitchFamily="2" charset="0"/>
                  <a:ea typeface="Karla" pitchFamily="2" charset="0"/>
                </a:rPr>
                <a:t>Degree 1</a:t>
              </a:r>
              <a:endParaRPr lang="en-US" dirty="0"/>
            </a:p>
          </p:txBody>
        </p:sp>
        <p:sp>
          <p:nvSpPr>
            <p:cNvPr id="16" name="Rectangle 15">
              <a:extLst>
                <a:ext uri="{FF2B5EF4-FFF2-40B4-BE49-F238E27FC236}">
                  <a16:creationId xmlns:a16="http://schemas.microsoft.com/office/drawing/2014/main" id="{62DA0097-BABD-1649-ACCD-26FBDD27CF90}"/>
                </a:ext>
              </a:extLst>
            </p:cNvPr>
            <p:cNvSpPr/>
            <p:nvPr/>
          </p:nvSpPr>
          <p:spPr>
            <a:xfrm>
              <a:off x="5490242" y="2010761"/>
              <a:ext cx="1099981" cy="369332"/>
            </a:xfrm>
            <a:prstGeom prst="rect">
              <a:avLst/>
            </a:prstGeom>
          </p:spPr>
          <p:txBody>
            <a:bodyPr wrap="none">
              <a:spAutoFit/>
            </a:bodyPr>
            <a:lstStyle/>
            <a:p>
              <a:r>
                <a:rPr lang="en-US" dirty="0">
                  <a:solidFill>
                    <a:schemeClr val="tx2">
                      <a:lumMod val="60000"/>
                      <a:lumOff val="40000"/>
                    </a:schemeClr>
                  </a:solidFill>
                  <a:latin typeface="Karla" pitchFamily="2" charset="0"/>
                  <a:ea typeface="Karla" pitchFamily="2" charset="0"/>
                </a:rPr>
                <a:t>Degree 2</a:t>
              </a:r>
              <a:endParaRPr lang="en-US" dirty="0"/>
            </a:p>
          </p:txBody>
        </p:sp>
        <p:sp>
          <p:nvSpPr>
            <p:cNvPr id="17" name="Rectangle 16">
              <a:extLst>
                <a:ext uri="{FF2B5EF4-FFF2-40B4-BE49-F238E27FC236}">
                  <a16:creationId xmlns:a16="http://schemas.microsoft.com/office/drawing/2014/main" id="{C46417ED-040A-0946-BCC8-199200A6ADF7}"/>
                </a:ext>
              </a:extLst>
            </p:cNvPr>
            <p:cNvSpPr/>
            <p:nvPr/>
          </p:nvSpPr>
          <p:spPr>
            <a:xfrm>
              <a:off x="9307618" y="2006589"/>
              <a:ext cx="1233030" cy="369332"/>
            </a:xfrm>
            <a:prstGeom prst="rect">
              <a:avLst/>
            </a:prstGeom>
          </p:spPr>
          <p:txBody>
            <a:bodyPr wrap="none">
              <a:spAutoFit/>
            </a:bodyPr>
            <a:lstStyle/>
            <a:p>
              <a:r>
                <a:rPr lang="en-US" dirty="0">
                  <a:solidFill>
                    <a:schemeClr val="tx2">
                      <a:lumMod val="60000"/>
                      <a:lumOff val="40000"/>
                    </a:schemeClr>
                  </a:solidFill>
                  <a:latin typeface="Karla" pitchFamily="2" charset="0"/>
                  <a:ea typeface="Karla" pitchFamily="2" charset="0"/>
                </a:rPr>
                <a:t>Degree 50</a:t>
              </a:r>
              <a:endParaRPr lang="en-US" dirty="0"/>
            </a:p>
          </p:txBody>
        </p:sp>
      </p:grpSp>
    </p:spTree>
    <p:extLst>
      <p:ext uri="{BB962C8B-B14F-4D97-AF65-F5344CB8AC3E}">
        <p14:creationId xmlns:p14="http://schemas.microsoft.com/office/powerpoint/2010/main" val="1152638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81D21-A8BF-6048-8AF5-016EA676FFB9}"/>
              </a:ext>
            </a:extLst>
          </p:cNvPr>
          <p:cNvSpPr>
            <a:spLocks noGrp="1"/>
          </p:cNvSpPr>
          <p:nvPr>
            <p:ph type="title"/>
          </p:nvPr>
        </p:nvSpPr>
        <p:spPr/>
        <p:txBody>
          <a:bodyPr/>
          <a:lstStyle/>
          <a:p>
            <a:r>
              <a:rPr lang="en-US" dirty="0"/>
              <a:t>Feature Scaling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F0303B-43DA-F04A-88CF-0A467AF3FE69}"/>
                  </a:ext>
                </a:extLst>
              </p:cNvPr>
              <p:cNvSpPr>
                <a:spLocks noGrp="1"/>
              </p:cNvSpPr>
              <p:nvPr>
                <p:ph idx="1"/>
              </p:nvPr>
            </p:nvSpPr>
            <p:spPr>
              <a:xfrm>
                <a:off x="740425" y="992289"/>
                <a:ext cx="10327008" cy="5703890"/>
              </a:xfrm>
            </p:spPr>
            <p:txBody>
              <a:bodyPr/>
              <a:lstStyle/>
              <a:p>
                <a:r>
                  <a:rPr lang="en-US" sz="2000" dirty="0"/>
                  <a:t>Do we need to scale out features for polynomial regression? </a:t>
                </a:r>
              </a:p>
              <a:p>
                <a:endParaRPr lang="en-US" sz="2000" dirty="0"/>
              </a:p>
              <a:p>
                <a:r>
                  <a:rPr lang="en-US" sz="2000" dirty="0"/>
                  <a:t>Linear regression, </a:t>
                </a:r>
                <a14:m>
                  <m:oMath xmlns:m="http://schemas.openxmlformats.org/officeDocument/2006/math">
                    <m:r>
                      <a:rPr lang="en-US" sz="2000" i="1">
                        <a:solidFill>
                          <a:schemeClr val="tx1">
                            <a:lumMod val="75000"/>
                            <a:lumOff val="25000"/>
                          </a:schemeClr>
                        </a:solidFill>
                        <a:latin typeface="Cambria Math" panose="02040503050406030204" pitchFamily="18" charset="0"/>
                      </a:rPr>
                      <m:t>𝑌</m:t>
                    </m:r>
                    <m:r>
                      <a:rPr lang="en-US" sz="2000" i="1">
                        <a:solidFill>
                          <a:schemeClr val="tx1">
                            <a:lumMod val="75000"/>
                            <a:lumOff val="25000"/>
                          </a:schemeClr>
                        </a:solidFill>
                        <a:latin typeface="Cambria Math" panose="02040503050406030204" pitchFamily="18" charset="0"/>
                      </a:rPr>
                      <m:t>=</m:t>
                    </m:r>
                    <m:r>
                      <a:rPr lang="en-US" sz="2000" i="1">
                        <a:solidFill>
                          <a:schemeClr val="tx1">
                            <a:lumMod val="75000"/>
                            <a:lumOff val="25000"/>
                          </a:schemeClr>
                        </a:solidFill>
                        <a:latin typeface="Cambria Math" panose="02040503050406030204" pitchFamily="18" charset="0"/>
                      </a:rPr>
                      <m:t>𝑋</m:t>
                    </m:r>
                    <m:r>
                      <a:rPr lang="en-US" sz="2000" i="1">
                        <a:solidFill>
                          <a:schemeClr val="tx1">
                            <a:lumMod val="75000"/>
                            <a:lumOff val="25000"/>
                          </a:schemeClr>
                        </a:solidFill>
                        <a:latin typeface="Cambria Math" panose="02040503050406030204" pitchFamily="18" charset="0"/>
                      </a:rPr>
                      <m:t>𝛽</m:t>
                    </m:r>
                  </m:oMath>
                </a14:m>
                <a:r>
                  <a:rPr lang="en-US" sz="2000" dirty="0">
                    <a:solidFill>
                      <a:schemeClr val="tx1">
                        <a:lumMod val="75000"/>
                        <a:lumOff val="25000"/>
                      </a:schemeClr>
                    </a:solidFill>
                  </a:rPr>
                  <a:t>, </a:t>
                </a:r>
                <a:r>
                  <a:rPr lang="en-US" sz="2000" dirty="0"/>
                  <a:t>is </a:t>
                </a:r>
                <a:r>
                  <a:rPr lang="en-US" sz="2000" dirty="0">
                    <a:solidFill>
                      <a:schemeClr val="tx2">
                        <a:lumMod val="60000"/>
                        <a:lumOff val="40000"/>
                      </a:schemeClr>
                    </a:solidFill>
                  </a:rPr>
                  <a:t>invariant </a:t>
                </a:r>
                <a:r>
                  <a:rPr lang="en-US" sz="2000" dirty="0"/>
                  <a:t>under scaling. If </a:t>
                </a:r>
                <a14:m>
                  <m:oMath xmlns:m="http://schemas.openxmlformats.org/officeDocument/2006/math">
                    <m:r>
                      <a:rPr lang="en-US" sz="2000" i="1">
                        <a:latin typeface="Cambria Math" panose="02040503050406030204" pitchFamily="18" charset="0"/>
                      </a:rPr>
                      <m:t>𝑋</m:t>
                    </m:r>
                  </m:oMath>
                </a14:m>
                <a:r>
                  <a:rPr lang="en-US" sz="2000" dirty="0"/>
                  <a:t> is called by some number </a:t>
                </a:r>
                <a14:m>
                  <m:oMath xmlns:m="http://schemas.openxmlformats.org/officeDocument/2006/math">
                    <m:r>
                      <a:rPr lang="en-US" sz="2000" b="0" i="1" smtClean="0">
                        <a:latin typeface="Cambria Math" panose="02040503050406030204" pitchFamily="18" charset="0"/>
                      </a:rPr>
                      <m:t>𝜆</m:t>
                    </m:r>
                    <m:r>
                      <a:rPr lang="en-US" sz="2000" b="0" i="1" smtClean="0">
                        <a:latin typeface="Cambria Math" panose="02040503050406030204" pitchFamily="18" charset="0"/>
                      </a:rPr>
                      <m:t> </m:t>
                    </m:r>
                  </m:oMath>
                </a14:m>
                <a:r>
                  <a:rPr lang="en-US" sz="2000" dirty="0"/>
                  <a:t>then </a:t>
                </a:r>
                <a14:m>
                  <m:oMath xmlns:m="http://schemas.openxmlformats.org/officeDocument/2006/math">
                    <m:r>
                      <a:rPr lang="en-US" sz="2000" b="0" i="1" smtClean="0">
                        <a:latin typeface="Cambria Math" panose="02040503050406030204" pitchFamily="18" charset="0"/>
                      </a:rPr>
                      <m:t>𝛽</m:t>
                    </m:r>
                  </m:oMath>
                </a14:m>
                <a:r>
                  <a:rPr lang="en-US" sz="2000" dirty="0"/>
                  <a:t> will be scaled by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𝜆</m:t>
                        </m:r>
                      </m:den>
                    </m:f>
                  </m:oMath>
                </a14:m>
                <a:r>
                  <a:rPr lang="en-US" sz="2000" dirty="0"/>
                  <a:t> and MSE will be identical. </a:t>
                </a:r>
              </a:p>
              <a:p>
                <a:endParaRPr lang="en-US" sz="2000" dirty="0"/>
              </a:p>
              <a:p>
                <a:r>
                  <a:rPr lang="en-US" sz="2000" dirty="0"/>
                  <a:t>However if the range of </a:t>
                </a:r>
                <a14:m>
                  <m:oMath xmlns:m="http://schemas.openxmlformats.org/officeDocument/2006/math">
                    <m:r>
                      <a:rPr lang="en-US" sz="2000" i="1">
                        <a:latin typeface="Cambria Math" panose="02040503050406030204" pitchFamily="18" charset="0"/>
                      </a:rPr>
                      <m:t>𝑋</m:t>
                    </m:r>
                  </m:oMath>
                </a14:m>
                <a:r>
                  <a:rPr lang="en-US" sz="2000" dirty="0"/>
                  <a:t> is low or large then we run into troubles. Consider a polynomial degree of 20 and the maximum or minimum value of any predictor is large or small. Those numbers to the 20</a:t>
                </a:r>
                <a:r>
                  <a:rPr lang="en-US" sz="2000" baseline="30000" dirty="0"/>
                  <a:t>th</a:t>
                </a:r>
                <a:r>
                  <a:rPr lang="en-US" sz="2000" dirty="0"/>
                  <a:t> power will be problematic. </a:t>
                </a:r>
              </a:p>
              <a:p>
                <a:endParaRPr lang="en-US" sz="2000" dirty="0"/>
              </a:p>
              <a:p>
                <a:endParaRPr lang="en-US" sz="2000" dirty="0"/>
              </a:p>
              <a:p>
                <a:r>
                  <a:rPr lang="en-US" sz="2000" dirty="0"/>
                  <a:t>It is always a good idea to </a:t>
                </a:r>
                <a:r>
                  <a:rPr lang="en-US" sz="2000" dirty="0">
                    <a:solidFill>
                      <a:schemeClr val="tx2">
                        <a:lumMod val="60000"/>
                        <a:lumOff val="40000"/>
                      </a:schemeClr>
                    </a:solidFill>
                  </a:rPr>
                  <a:t>scale</a:t>
                </a:r>
                <a:r>
                  <a:rPr lang="en-US" sz="2000" dirty="0"/>
                  <a:t> </a:t>
                </a:r>
                <a14:m>
                  <m:oMath xmlns:m="http://schemas.openxmlformats.org/officeDocument/2006/math">
                    <m:r>
                      <a:rPr lang="en-US" sz="2000" i="1">
                        <a:latin typeface="Cambria Math" panose="02040503050406030204" pitchFamily="18" charset="0"/>
                      </a:rPr>
                      <m:t>𝑋</m:t>
                    </m:r>
                    <m:r>
                      <a:rPr lang="en-US" sz="2000" i="1">
                        <a:latin typeface="Cambria Math" panose="02040503050406030204" pitchFamily="18" charset="0"/>
                      </a:rPr>
                      <m:t> </m:t>
                    </m:r>
                  </m:oMath>
                </a14:m>
                <a:r>
                  <a:rPr lang="en-US" sz="2000" dirty="0"/>
                  <a:t>when considering polynomial regression: </a:t>
                </a:r>
              </a:p>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𝑋</m:t>
                          </m:r>
                        </m:e>
                        <m:sup>
                          <m:r>
                            <a:rPr lang="en-US" sz="2000" b="0" i="1" smtClean="0">
                              <a:latin typeface="Cambria Math" panose="02040503050406030204" pitchFamily="18" charset="0"/>
                            </a:rPr>
                            <m:t>𝑛𝑜𝑟𝑚</m:t>
                          </m:r>
                        </m:sup>
                      </m:s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𝑋</m:t>
                          </m:r>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𝑋</m:t>
                              </m:r>
                            </m:e>
                          </m:ac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𝜎</m:t>
                              </m:r>
                            </m:e>
                            <m:sub>
                              <m:r>
                                <a:rPr lang="en-US" sz="2000" b="0" i="1" smtClean="0">
                                  <a:latin typeface="Cambria Math" panose="02040503050406030204" pitchFamily="18" charset="0"/>
                                </a:rPr>
                                <m:t>𝑋</m:t>
                              </m:r>
                            </m:sub>
                          </m:sSub>
                        </m:den>
                      </m:f>
                    </m:oMath>
                  </m:oMathPara>
                </a14:m>
                <a:endParaRPr lang="en-US" sz="2000" dirty="0"/>
              </a:p>
              <a:p>
                <a:r>
                  <a:rPr lang="en-US" sz="2000" dirty="0"/>
                  <a:t> </a:t>
                </a:r>
              </a:p>
              <a:p>
                <a:r>
                  <a:rPr lang="en-US" sz="2000" b="1" dirty="0"/>
                  <a:t>Note: </a:t>
                </a:r>
                <a:r>
                  <a:rPr lang="en-US" sz="2000" dirty="0" err="1"/>
                  <a:t>sklearn’s</a:t>
                </a:r>
                <a:r>
                  <a:rPr lang="en-US" sz="2000" dirty="0"/>
                  <a:t> </a:t>
                </a:r>
                <a:r>
                  <a:rPr lang="en-US" sz="2000" dirty="0" err="1">
                    <a:latin typeface="Courier" pitchFamily="2" charset="0"/>
                  </a:rPr>
                  <a:t>StandardScaler</a:t>
                </a:r>
                <a:r>
                  <a:rPr lang="en-US" sz="2000" dirty="0">
                    <a:latin typeface="Courier" pitchFamily="2" charset="0"/>
                  </a:rPr>
                  <a:t>() </a:t>
                </a:r>
                <a:r>
                  <a:rPr lang="en-US" sz="2000" dirty="0">
                    <a:latin typeface="Karla" pitchFamily="2" charset="0"/>
                    <a:ea typeface="Karla" pitchFamily="2" charset="0"/>
                  </a:rPr>
                  <a:t>can do this. </a:t>
                </a:r>
              </a:p>
              <a:p>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59F0303B-43DA-F04A-88CF-0A467AF3FE69}"/>
                  </a:ext>
                </a:extLst>
              </p:cNvPr>
              <p:cNvSpPr>
                <a:spLocks noGrp="1" noRot="1" noChangeAspect="1" noMove="1" noResize="1" noEditPoints="1" noAdjustHandles="1" noChangeArrowheads="1" noChangeShapeType="1" noTextEdit="1"/>
              </p:cNvSpPr>
              <p:nvPr>
                <p:ph idx="1"/>
              </p:nvPr>
            </p:nvSpPr>
            <p:spPr>
              <a:xfrm>
                <a:off x="740425" y="992289"/>
                <a:ext cx="10327008" cy="5703890"/>
              </a:xfrm>
              <a:blipFill>
                <a:blip r:embed="rId2"/>
                <a:stretch>
                  <a:fillRect l="-491" t="-444" r="-12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D55ABAB-BBAB-E84A-877C-A6B442190EB0}"/>
              </a:ext>
            </a:extLst>
          </p:cNvPr>
          <p:cNvSpPr>
            <a:spLocks noGrp="1"/>
          </p:cNvSpPr>
          <p:nvPr>
            <p:ph type="sldNum" sz="quarter" idx="12"/>
          </p:nvPr>
        </p:nvSpPr>
        <p:spPr/>
        <p:txBody>
          <a:bodyPr/>
          <a:lstStyle/>
          <a:p>
            <a:fld id="{81B7CCDB-6D39-0547-B7B3-C80E39D6513A}" type="slidenum">
              <a:rPr lang="en-US" smtClean="0"/>
              <a:t>34</a:t>
            </a:fld>
            <a:endParaRPr lang="en-US"/>
          </a:p>
        </p:txBody>
      </p:sp>
    </p:spTree>
    <p:extLst>
      <p:ext uri="{BB962C8B-B14F-4D97-AF65-F5344CB8AC3E}">
        <p14:creationId xmlns:p14="http://schemas.microsoft.com/office/powerpoint/2010/main" val="283635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934F7-2E92-7643-B036-47CD8CBB4E9A}"/>
              </a:ext>
            </a:extLst>
          </p:cNvPr>
          <p:cNvSpPr>
            <a:spLocks noGrp="1"/>
          </p:cNvSpPr>
          <p:nvPr>
            <p:ph type="title"/>
          </p:nvPr>
        </p:nvSpPr>
        <p:spPr>
          <a:xfrm>
            <a:off x="609600" y="2067607"/>
            <a:ext cx="10972800" cy="1457645"/>
          </a:xfrm>
        </p:spPr>
        <p:txBody>
          <a:bodyPr/>
          <a:lstStyle/>
          <a:p>
            <a:r>
              <a:rPr lang="en-US" dirty="0"/>
              <a:t>High degree of polynomial  </a:t>
            </a:r>
            <a:br>
              <a:rPr lang="en-US" dirty="0"/>
            </a:br>
            <a:r>
              <a:rPr lang="en-US" dirty="0"/>
              <a:t>leads to </a:t>
            </a:r>
            <a:r>
              <a:rPr lang="en-US" b="1" dirty="0">
                <a:solidFill>
                  <a:srgbClr val="FF0000"/>
                </a:solidFill>
              </a:rPr>
              <a:t>OVERFITTING!</a:t>
            </a:r>
          </a:p>
        </p:txBody>
      </p:sp>
      <p:sp>
        <p:nvSpPr>
          <p:cNvPr id="3" name="Slide Number Placeholder 2">
            <a:extLst>
              <a:ext uri="{FF2B5EF4-FFF2-40B4-BE49-F238E27FC236}">
                <a16:creationId xmlns:a16="http://schemas.microsoft.com/office/drawing/2014/main" id="{30DB5347-7725-9441-9421-897A4DEBEB2D}"/>
              </a:ext>
            </a:extLst>
          </p:cNvPr>
          <p:cNvSpPr>
            <a:spLocks noGrp="1"/>
          </p:cNvSpPr>
          <p:nvPr>
            <p:ph type="sldNum" sz="quarter" idx="12"/>
          </p:nvPr>
        </p:nvSpPr>
        <p:spPr/>
        <p:txBody>
          <a:bodyPr/>
          <a:lstStyle/>
          <a:p>
            <a:fld id="{81B7CCDB-6D39-0547-B7B3-C80E39D6513A}" type="slidenum">
              <a:rPr lang="en-US" smtClean="0"/>
              <a:t>35</a:t>
            </a:fld>
            <a:endParaRPr lang="en-US"/>
          </a:p>
        </p:txBody>
      </p:sp>
    </p:spTree>
    <p:extLst>
      <p:ext uri="{BB962C8B-B14F-4D97-AF65-F5344CB8AC3E}">
        <p14:creationId xmlns:p14="http://schemas.microsoft.com/office/powerpoint/2010/main" val="21830707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44817-AA77-4246-AFF4-65B59691882B}"/>
              </a:ext>
            </a:extLst>
          </p:cNvPr>
          <p:cNvSpPr>
            <a:spLocks noGrp="1"/>
          </p:cNvSpPr>
          <p:nvPr>
            <p:ph type="title"/>
          </p:nvPr>
        </p:nvSpPr>
        <p:spPr/>
        <p:txBody>
          <a:bodyPr/>
          <a:lstStyle/>
          <a:p>
            <a:r>
              <a:rPr lang="en-US" dirty="0"/>
              <a:t>Ex B.1, B.2 &amp; B.3</a:t>
            </a:r>
          </a:p>
        </p:txBody>
      </p:sp>
      <p:sp>
        <p:nvSpPr>
          <p:cNvPr id="3" name="Slide Number Placeholder 2">
            <a:extLst>
              <a:ext uri="{FF2B5EF4-FFF2-40B4-BE49-F238E27FC236}">
                <a16:creationId xmlns:a16="http://schemas.microsoft.com/office/drawing/2014/main" id="{EDC155FA-E748-A343-AF2F-D90AA565A343}"/>
              </a:ext>
            </a:extLst>
          </p:cNvPr>
          <p:cNvSpPr>
            <a:spLocks noGrp="1"/>
          </p:cNvSpPr>
          <p:nvPr>
            <p:ph type="sldNum" sz="quarter" idx="12"/>
          </p:nvPr>
        </p:nvSpPr>
        <p:spPr/>
        <p:txBody>
          <a:bodyPr/>
          <a:lstStyle/>
          <a:p>
            <a:fld id="{81B7CCDB-6D39-0547-B7B3-C80E39D6513A}" type="slidenum">
              <a:rPr lang="en-US" smtClean="0"/>
              <a:t>36</a:t>
            </a:fld>
            <a:endParaRPr lang="en-US"/>
          </a:p>
        </p:txBody>
      </p:sp>
    </p:spTree>
    <p:extLst>
      <p:ext uri="{BB962C8B-B14F-4D97-AF65-F5344CB8AC3E}">
        <p14:creationId xmlns:p14="http://schemas.microsoft.com/office/powerpoint/2010/main" val="1498216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3</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3365649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Multilinear Models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9"/>
                <a:ext cx="10327008" cy="1857104"/>
              </a:xfrm>
            </p:spPr>
            <p:txBody>
              <a:bodyPr/>
              <a:lstStyle/>
              <a:p>
                <a:pPr>
                  <a:spcAft>
                    <a:spcPts val="1800"/>
                  </a:spcAft>
                </a:pPr>
                <a:r>
                  <a:rPr lang="en-US" sz="2000" dirty="0">
                    <a:solidFill>
                      <a:schemeClr val="tx1">
                        <a:lumMod val="75000"/>
                        <a:lumOff val="25000"/>
                      </a:schemeClr>
                    </a:solidFill>
                    <a:latin typeface="Karla" charset="0"/>
                    <a:ea typeface="Karla" charset="0"/>
                    <a:cs typeface="Karla" charset="0"/>
                  </a:rPr>
                  <a:t>In practice, it is unlikely that any response variable Y depends solely on one predictor </a:t>
                </a:r>
                <a:r>
                  <a:rPr lang="en-US" sz="2000" i="1" dirty="0">
                    <a:solidFill>
                      <a:schemeClr val="tx1">
                        <a:lumMod val="75000"/>
                        <a:lumOff val="25000"/>
                      </a:schemeClr>
                    </a:solidFill>
                    <a:latin typeface="Karla" charset="0"/>
                    <a:ea typeface="Karla" charset="0"/>
                    <a:cs typeface="Karla" charset="0"/>
                  </a:rPr>
                  <a:t>x</a:t>
                </a:r>
                <a:r>
                  <a:rPr lang="en-US" sz="2000" dirty="0">
                    <a:solidFill>
                      <a:schemeClr val="tx1">
                        <a:lumMod val="75000"/>
                        <a:lumOff val="25000"/>
                      </a:schemeClr>
                    </a:solidFill>
                    <a:latin typeface="Karla" charset="0"/>
                    <a:ea typeface="Karla" charset="0"/>
                    <a:cs typeface="Karla" charset="0"/>
                  </a:rPr>
                  <a:t>. Rather, we expect that is a function of multiple predictors </a:t>
                </a:r>
                <a14:m>
                  <m:oMath xmlns:m="http://schemas.openxmlformats.org/officeDocument/2006/math">
                    <m:r>
                      <a:rPr lang="en-US" sz="2000" b="0" i="1" smtClean="0">
                        <a:solidFill>
                          <a:schemeClr val="tx1">
                            <a:lumMod val="75000"/>
                            <a:lumOff val="25000"/>
                          </a:schemeClr>
                        </a:solidFill>
                        <a:latin typeface="Cambria Math" charset="0"/>
                        <a:ea typeface="Karla" charset="0"/>
                        <a:cs typeface="Karla" charset="0"/>
                      </a:rPr>
                      <m:t>𝑓</m:t>
                    </m:r>
                    <m:r>
                      <a:rPr lang="en-US" sz="2000" b="0" i="1" smtClean="0">
                        <a:solidFill>
                          <a:schemeClr val="tx1">
                            <a:lumMod val="75000"/>
                            <a:lumOff val="25000"/>
                          </a:schemeClr>
                        </a:solidFill>
                        <a:latin typeface="Cambria Math" charset="0"/>
                        <a:ea typeface="Karla" charset="0"/>
                        <a:cs typeface="Karla" charset="0"/>
                      </a:rPr>
                      <m:t>(</m:t>
                    </m:r>
                    <m:sSub>
                      <m:sSubPr>
                        <m:ctrlPr>
                          <a:rPr lang="en-US" sz="20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000" b="0" i="1" smtClean="0">
                            <a:solidFill>
                              <a:schemeClr val="tx1">
                                <a:lumMod val="75000"/>
                                <a:lumOff val="25000"/>
                              </a:schemeClr>
                            </a:solidFill>
                            <a:latin typeface="Cambria Math" charset="0"/>
                            <a:ea typeface="Karla" charset="0"/>
                            <a:cs typeface="Karla" charset="0"/>
                          </a:rPr>
                          <m:t>𝑋</m:t>
                        </m:r>
                      </m:e>
                      <m:sub>
                        <m:r>
                          <a:rPr lang="en-US" sz="2000" b="0" i="1" smtClean="0">
                            <a:solidFill>
                              <a:schemeClr val="tx1">
                                <a:lumMod val="75000"/>
                                <a:lumOff val="25000"/>
                              </a:schemeClr>
                            </a:solidFill>
                            <a:latin typeface="Cambria Math" charset="0"/>
                            <a:ea typeface="Karla" charset="0"/>
                            <a:cs typeface="Karla" charset="0"/>
                          </a:rPr>
                          <m:t>1</m:t>
                        </m:r>
                      </m:sub>
                    </m:sSub>
                    <m:r>
                      <a:rPr lang="en-US" sz="2000" b="0" i="1" smtClean="0">
                        <a:solidFill>
                          <a:schemeClr val="tx1">
                            <a:lumMod val="75000"/>
                            <a:lumOff val="25000"/>
                          </a:schemeClr>
                        </a:solidFill>
                        <a:latin typeface="Cambria Math" charset="0"/>
                        <a:ea typeface="Karla" charset="0"/>
                        <a:cs typeface="Karla" charset="0"/>
                      </a:rPr>
                      <m:t>,…,</m:t>
                    </m:r>
                    <m:sSub>
                      <m:sSubPr>
                        <m:ctrlPr>
                          <a:rPr lang="en-US" sz="20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000" b="0" i="1" smtClean="0">
                            <a:solidFill>
                              <a:schemeClr val="tx1">
                                <a:lumMod val="75000"/>
                                <a:lumOff val="25000"/>
                              </a:schemeClr>
                            </a:solidFill>
                            <a:latin typeface="Cambria Math" charset="0"/>
                            <a:ea typeface="Karla" charset="0"/>
                            <a:cs typeface="Karla" charset="0"/>
                          </a:rPr>
                          <m:t>𝑋</m:t>
                        </m:r>
                      </m:e>
                      <m:sub>
                        <m:r>
                          <a:rPr lang="en-US" sz="2000" b="0" i="1" smtClean="0">
                            <a:solidFill>
                              <a:schemeClr val="tx1">
                                <a:lumMod val="75000"/>
                                <a:lumOff val="25000"/>
                              </a:schemeClr>
                            </a:solidFill>
                            <a:latin typeface="Cambria Math" charset="0"/>
                            <a:ea typeface="Karla" charset="0"/>
                            <a:cs typeface="Karla" charset="0"/>
                          </a:rPr>
                          <m:t>𝐽</m:t>
                        </m:r>
                      </m:sub>
                    </m:sSub>
                    <m:r>
                      <a:rPr lang="en-US" sz="2000" b="0" i="1" smtClean="0">
                        <a:solidFill>
                          <a:schemeClr val="tx1">
                            <a:lumMod val="75000"/>
                            <a:lumOff val="25000"/>
                          </a:schemeClr>
                        </a:solidFill>
                        <a:latin typeface="Cambria Math" charset="0"/>
                        <a:ea typeface="Karla" charset="0"/>
                        <a:cs typeface="Karla" charset="0"/>
                      </a:rPr>
                      <m:t>)</m:t>
                    </m:r>
                  </m:oMath>
                </a14:m>
                <a:r>
                  <a:rPr lang="en-US" sz="2000" dirty="0">
                    <a:solidFill>
                      <a:schemeClr val="tx1">
                        <a:lumMod val="75000"/>
                        <a:lumOff val="25000"/>
                      </a:schemeClr>
                    </a:solidFill>
                    <a:latin typeface="Karla" charset="0"/>
                    <a:ea typeface="Karla" charset="0"/>
                    <a:cs typeface="Karla" charset="0"/>
                  </a:rPr>
                  <a:t>. </a:t>
                </a:r>
                <a:r>
                  <a:rPr lang="en-US" sz="2000" dirty="0">
                    <a:solidFill>
                      <a:schemeClr val="tx1">
                        <a:lumMod val="75000"/>
                        <a:lumOff val="25000"/>
                      </a:schemeClr>
                    </a:solidFill>
                  </a:rPr>
                  <a:t>Using the notation we introduced last lecture, </a:t>
                </a:r>
              </a:p>
              <a:p>
                <a:r>
                  <a:rPr lang="en-US" sz="2000" dirty="0">
                    <a:solidFill>
                      <a:schemeClr val="tx1">
                        <a:lumMod val="75000"/>
                        <a:lumOff val="25000"/>
                      </a:schemeClr>
                    </a:solidFill>
                  </a:rPr>
                  <a:t>		</a:t>
                </a:r>
                <a14:m>
                  <m:oMath xmlns:m="http://schemas.openxmlformats.org/officeDocument/2006/math">
                    <m:r>
                      <a:rPr lang="en-US" sz="2000" i="1">
                        <a:solidFill>
                          <a:schemeClr val="tx1">
                            <a:lumMod val="75000"/>
                            <a:lumOff val="25000"/>
                          </a:schemeClr>
                        </a:solidFill>
                        <a:latin typeface="Cambria Math" charset="0"/>
                      </a:rPr>
                      <m:t>𝑌</m:t>
                    </m:r>
                    <m:r>
                      <a:rPr lang="en-US" sz="2000" i="1">
                        <a:solidFill>
                          <a:schemeClr val="tx1">
                            <a:lumMod val="75000"/>
                            <a:lumOff val="25000"/>
                          </a:schemeClr>
                        </a:solidFill>
                        <a:latin typeface="Cambria Math" charset="0"/>
                      </a:rPr>
                      <m:t>=</m:t>
                    </m:r>
                    <m:sSub>
                      <m:sSubPr>
                        <m:ctrlPr>
                          <a:rPr lang="en-US" sz="2000" i="1">
                            <a:solidFill>
                              <a:schemeClr val="tx1">
                                <a:lumMod val="75000"/>
                                <a:lumOff val="25000"/>
                              </a:schemeClr>
                            </a:solidFill>
                            <a:latin typeface="Cambria Math" panose="02040503050406030204" pitchFamily="18" charset="0"/>
                          </a:rPr>
                        </m:ctrlPr>
                      </m:sSubPr>
                      <m:e>
                        <m:r>
                          <a:rPr lang="en-US" sz="2000" i="1">
                            <a:solidFill>
                              <a:schemeClr val="tx1">
                                <a:lumMod val="75000"/>
                                <a:lumOff val="25000"/>
                              </a:schemeClr>
                            </a:solidFill>
                            <a:latin typeface="Cambria Math" charset="0"/>
                          </a:rPr>
                          <m:t>𝑦</m:t>
                        </m:r>
                      </m:e>
                      <m:sub>
                        <m:r>
                          <a:rPr lang="en-US" sz="2000" i="1">
                            <a:solidFill>
                              <a:schemeClr val="tx1">
                                <a:lumMod val="75000"/>
                                <a:lumOff val="25000"/>
                              </a:schemeClr>
                            </a:solidFill>
                            <a:latin typeface="Cambria Math" charset="0"/>
                          </a:rPr>
                          <m:t>1</m:t>
                        </m:r>
                      </m:sub>
                    </m:sSub>
                    <m:r>
                      <a:rPr lang="en-US" sz="2000" i="1">
                        <a:solidFill>
                          <a:schemeClr val="tx1">
                            <a:lumMod val="75000"/>
                            <a:lumOff val="25000"/>
                          </a:schemeClr>
                        </a:solidFill>
                        <a:latin typeface="Cambria Math" charset="0"/>
                      </a:rPr>
                      <m:t>,…,</m:t>
                    </m:r>
                    <m:sSub>
                      <m:sSubPr>
                        <m:ctrlPr>
                          <a:rPr lang="en-US" sz="2000" i="1">
                            <a:solidFill>
                              <a:schemeClr val="tx1">
                                <a:lumMod val="75000"/>
                                <a:lumOff val="25000"/>
                              </a:schemeClr>
                            </a:solidFill>
                            <a:latin typeface="Cambria Math" panose="02040503050406030204" pitchFamily="18" charset="0"/>
                          </a:rPr>
                        </m:ctrlPr>
                      </m:sSubPr>
                      <m:e>
                        <m:r>
                          <a:rPr lang="en-US" sz="2000" i="1">
                            <a:solidFill>
                              <a:schemeClr val="tx1">
                                <a:lumMod val="75000"/>
                                <a:lumOff val="25000"/>
                              </a:schemeClr>
                            </a:solidFill>
                            <a:latin typeface="Cambria Math" charset="0"/>
                          </a:rPr>
                          <m:t>𝑦</m:t>
                        </m:r>
                      </m:e>
                      <m:sub>
                        <m:r>
                          <a:rPr lang="en-US" sz="2000" i="1">
                            <a:solidFill>
                              <a:schemeClr val="tx1">
                                <a:lumMod val="75000"/>
                                <a:lumOff val="25000"/>
                              </a:schemeClr>
                            </a:solidFill>
                            <a:latin typeface="Cambria Math" charset="0"/>
                          </a:rPr>
                          <m:t>𝑛</m:t>
                        </m:r>
                      </m:sub>
                    </m:sSub>
                  </m:oMath>
                </a14:m>
                <a:r>
                  <a:rPr lang="en-US" sz="2000" dirty="0">
                    <a:solidFill>
                      <a:schemeClr val="tx1">
                        <a:lumMod val="75000"/>
                        <a:lumOff val="25000"/>
                      </a:schemeClr>
                    </a:solidFill>
                  </a:rPr>
                  <a:t>,            </a:t>
                </a:r>
                <a14:m>
                  <m:oMath xmlns:m="http://schemas.openxmlformats.org/officeDocument/2006/math">
                    <m:r>
                      <a:rPr lang="en-US" sz="2000" b="0" i="0" smtClean="0">
                        <a:solidFill>
                          <a:schemeClr val="tx1">
                            <a:lumMod val="75000"/>
                            <a:lumOff val="25000"/>
                          </a:schemeClr>
                        </a:solidFill>
                        <a:latin typeface="Cambria Math" panose="02040503050406030204" pitchFamily="18" charset="0"/>
                      </a:rPr>
                      <m:t> </m:t>
                    </m:r>
                    <m:r>
                      <a:rPr lang="en-US" sz="2000" i="1">
                        <a:solidFill>
                          <a:schemeClr val="tx1">
                            <a:lumMod val="75000"/>
                            <a:lumOff val="25000"/>
                          </a:schemeClr>
                        </a:solidFill>
                        <a:latin typeface="Cambria Math" charset="0"/>
                      </a:rPr>
                      <m:t>𝑋</m:t>
                    </m:r>
                    <m:r>
                      <a:rPr lang="en-US" sz="2000" i="1">
                        <a:solidFill>
                          <a:schemeClr val="tx1">
                            <a:lumMod val="75000"/>
                            <a:lumOff val="25000"/>
                          </a:schemeClr>
                        </a:solidFill>
                        <a:latin typeface="Cambria Math" charset="0"/>
                      </a:rPr>
                      <m:t>=</m:t>
                    </m:r>
                    <m:sSub>
                      <m:sSubPr>
                        <m:ctrlPr>
                          <a:rPr lang="en-US" sz="2000" i="1">
                            <a:solidFill>
                              <a:schemeClr val="tx1">
                                <a:lumMod val="75000"/>
                                <a:lumOff val="25000"/>
                              </a:schemeClr>
                            </a:solidFill>
                            <a:latin typeface="Cambria Math" panose="02040503050406030204" pitchFamily="18" charset="0"/>
                          </a:rPr>
                        </m:ctrlPr>
                      </m:sSubPr>
                      <m:e>
                        <m:r>
                          <a:rPr lang="en-US" sz="2000" i="1">
                            <a:solidFill>
                              <a:schemeClr val="tx1">
                                <a:lumMod val="75000"/>
                                <a:lumOff val="25000"/>
                              </a:schemeClr>
                            </a:solidFill>
                            <a:latin typeface="Cambria Math" charset="0"/>
                          </a:rPr>
                          <m:t>𝑋</m:t>
                        </m:r>
                      </m:e>
                      <m:sub>
                        <m:r>
                          <a:rPr lang="en-US" sz="2000" i="1">
                            <a:solidFill>
                              <a:schemeClr val="tx1">
                                <a:lumMod val="75000"/>
                                <a:lumOff val="25000"/>
                              </a:schemeClr>
                            </a:solidFill>
                            <a:latin typeface="Cambria Math" charset="0"/>
                          </a:rPr>
                          <m:t>1</m:t>
                        </m:r>
                      </m:sub>
                    </m:sSub>
                    <m:r>
                      <a:rPr lang="en-US" sz="2000" i="1">
                        <a:solidFill>
                          <a:schemeClr val="tx1">
                            <a:lumMod val="75000"/>
                            <a:lumOff val="25000"/>
                          </a:schemeClr>
                        </a:solidFill>
                        <a:latin typeface="Cambria Math" charset="0"/>
                      </a:rPr>
                      <m:t>,…,</m:t>
                    </m:r>
                    <m:sSub>
                      <m:sSubPr>
                        <m:ctrlPr>
                          <a:rPr lang="en-US" sz="2000" i="1">
                            <a:solidFill>
                              <a:schemeClr val="tx1">
                                <a:lumMod val="75000"/>
                                <a:lumOff val="25000"/>
                              </a:schemeClr>
                            </a:solidFill>
                            <a:latin typeface="Cambria Math" panose="02040503050406030204" pitchFamily="18" charset="0"/>
                          </a:rPr>
                        </m:ctrlPr>
                      </m:sSubPr>
                      <m:e>
                        <m:r>
                          <a:rPr lang="en-US" sz="2000" i="1">
                            <a:solidFill>
                              <a:schemeClr val="tx1">
                                <a:lumMod val="75000"/>
                                <a:lumOff val="25000"/>
                              </a:schemeClr>
                            </a:solidFill>
                            <a:latin typeface="Cambria Math" charset="0"/>
                          </a:rPr>
                          <m:t>𝑋</m:t>
                        </m:r>
                      </m:e>
                      <m:sub>
                        <m:r>
                          <a:rPr lang="en-US" sz="2000" i="1">
                            <a:solidFill>
                              <a:schemeClr val="tx1">
                                <a:lumMod val="75000"/>
                                <a:lumOff val="25000"/>
                              </a:schemeClr>
                            </a:solidFill>
                            <a:latin typeface="Cambria Math" charset="0"/>
                          </a:rPr>
                          <m:t>𝐽</m:t>
                        </m:r>
                      </m:sub>
                    </m:sSub>
                    <m:r>
                      <a:rPr lang="en-US" sz="2000" b="1" i="1">
                        <a:solidFill>
                          <a:schemeClr val="tx1">
                            <a:lumMod val="75000"/>
                            <a:lumOff val="25000"/>
                          </a:schemeClr>
                        </a:solidFill>
                        <a:latin typeface="Cambria Math" charset="0"/>
                      </a:rPr>
                      <m:t> </m:t>
                    </m:r>
                  </m:oMath>
                </a14:m>
                <a:r>
                  <a:rPr lang="en-US" sz="2000" dirty="0">
                    <a:solidFill>
                      <a:schemeClr val="tx1">
                        <a:lumMod val="75000"/>
                        <a:lumOff val="25000"/>
                      </a:schemeClr>
                    </a:solidFill>
                  </a:rPr>
                  <a:t>       and         </a:t>
                </a:r>
                <a14:m>
                  <m:oMath xmlns:m="http://schemas.openxmlformats.org/officeDocument/2006/math">
                    <m:r>
                      <a:rPr lang="en-US" sz="2000" b="1" i="1">
                        <a:solidFill>
                          <a:schemeClr val="tx1">
                            <a:lumMod val="75000"/>
                            <a:lumOff val="25000"/>
                          </a:schemeClr>
                        </a:solidFill>
                        <a:latin typeface="Cambria Math" charset="0"/>
                      </a:rPr>
                      <m:t> </m:t>
                    </m:r>
                    <m:sSub>
                      <m:sSubPr>
                        <m:ctrlPr>
                          <a:rPr lang="en-US" sz="2000" i="1">
                            <a:solidFill>
                              <a:schemeClr val="tx1">
                                <a:lumMod val="75000"/>
                                <a:lumOff val="25000"/>
                              </a:schemeClr>
                            </a:solidFill>
                            <a:latin typeface="Cambria Math" panose="02040503050406030204" pitchFamily="18" charset="0"/>
                          </a:rPr>
                        </m:ctrlPr>
                      </m:sSubPr>
                      <m:e>
                        <m:r>
                          <a:rPr lang="en-US" sz="2000" i="1">
                            <a:solidFill>
                              <a:schemeClr val="tx1">
                                <a:lumMod val="75000"/>
                                <a:lumOff val="25000"/>
                              </a:schemeClr>
                            </a:solidFill>
                            <a:latin typeface="Cambria Math" charset="0"/>
                          </a:rPr>
                          <m:t>𝑋</m:t>
                        </m:r>
                      </m:e>
                      <m:sub>
                        <m:r>
                          <a:rPr lang="en-US" sz="2000" i="1">
                            <a:solidFill>
                              <a:schemeClr val="tx1">
                                <a:lumMod val="75000"/>
                                <a:lumOff val="25000"/>
                              </a:schemeClr>
                            </a:solidFill>
                            <a:latin typeface="Cambria Math" charset="0"/>
                          </a:rPr>
                          <m:t>𝑗</m:t>
                        </m:r>
                      </m:sub>
                    </m:sSub>
                    <m:r>
                      <a:rPr lang="en-US" sz="2000" i="1">
                        <a:solidFill>
                          <a:schemeClr val="tx1">
                            <a:lumMod val="75000"/>
                            <a:lumOff val="25000"/>
                          </a:schemeClr>
                        </a:solidFill>
                        <a:latin typeface="Cambria Math" charset="0"/>
                      </a:rPr>
                      <m:t>=</m:t>
                    </m:r>
                    <m:sSub>
                      <m:sSubPr>
                        <m:ctrlPr>
                          <a:rPr lang="en-US" sz="2000" i="1">
                            <a:solidFill>
                              <a:schemeClr val="tx1">
                                <a:lumMod val="75000"/>
                                <a:lumOff val="25000"/>
                              </a:schemeClr>
                            </a:solidFill>
                            <a:latin typeface="Cambria Math" panose="02040503050406030204" pitchFamily="18" charset="0"/>
                          </a:rPr>
                        </m:ctrlPr>
                      </m:sSubPr>
                      <m:e>
                        <m:r>
                          <a:rPr lang="en-US" sz="2000" i="1">
                            <a:solidFill>
                              <a:schemeClr val="tx1">
                                <a:lumMod val="75000"/>
                                <a:lumOff val="25000"/>
                              </a:schemeClr>
                            </a:solidFill>
                            <a:latin typeface="Cambria Math" charset="0"/>
                          </a:rPr>
                          <m:t>𝑥</m:t>
                        </m:r>
                      </m:e>
                      <m:sub>
                        <m:r>
                          <a:rPr lang="en-US" sz="2000" i="1">
                            <a:solidFill>
                              <a:schemeClr val="tx1">
                                <a:lumMod val="75000"/>
                                <a:lumOff val="25000"/>
                              </a:schemeClr>
                            </a:solidFill>
                            <a:latin typeface="Cambria Math" charset="0"/>
                          </a:rPr>
                          <m:t>1</m:t>
                        </m:r>
                        <m:r>
                          <a:rPr lang="en-US" sz="2000" i="1">
                            <a:solidFill>
                              <a:schemeClr val="tx1">
                                <a:lumMod val="75000"/>
                                <a:lumOff val="25000"/>
                              </a:schemeClr>
                            </a:solidFill>
                            <a:latin typeface="Cambria Math" charset="0"/>
                          </a:rPr>
                          <m:t>𝑗</m:t>
                        </m:r>
                      </m:sub>
                    </m:sSub>
                    <m:r>
                      <a:rPr lang="en-US" sz="2000" i="1">
                        <a:solidFill>
                          <a:schemeClr val="tx1">
                            <a:lumMod val="75000"/>
                            <a:lumOff val="25000"/>
                          </a:schemeClr>
                        </a:solidFill>
                        <a:latin typeface="Cambria Math" charset="0"/>
                      </a:rPr>
                      <m:t>,…,</m:t>
                    </m:r>
                    <m:sSub>
                      <m:sSubPr>
                        <m:ctrlPr>
                          <a:rPr lang="en-US" sz="2000" i="1">
                            <a:solidFill>
                              <a:schemeClr val="tx1">
                                <a:lumMod val="75000"/>
                                <a:lumOff val="25000"/>
                              </a:schemeClr>
                            </a:solidFill>
                            <a:latin typeface="Cambria Math" panose="02040503050406030204" pitchFamily="18" charset="0"/>
                          </a:rPr>
                        </m:ctrlPr>
                      </m:sSubPr>
                      <m:e>
                        <m:r>
                          <a:rPr lang="en-US" sz="2000" i="1">
                            <a:solidFill>
                              <a:schemeClr val="tx1">
                                <a:lumMod val="75000"/>
                                <a:lumOff val="25000"/>
                              </a:schemeClr>
                            </a:solidFill>
                            <a:latin typeface="Cambria Math" charset="0"/>
                          </a:rPr>
                          <m:t>𝑥</m:t>
                        </m:r>
                      </m:e>
                      <m:sub>
                        <m:r>
                          <a:rPr lang="en-US" sz="2000" i="1">
                            <a:solidFill>
                              <a:schemeClr val="tx1">
                                <a:lumMod val="75000"/>
                                <a:lumOff val="25000"/>
                              </a:schemeClr>
                            </a:solidFill>
                            <a:latin typeface="Cambria Math" charset="0"/>
                          </a:rPr>
                          <m:t>𝑖𝑗</m:t>
                        </m:r>
                      </m:sub>
                    </m:sSub>
                    <m:r>
                      <a:rPr lang="en-US" sz="2000" i="1">
                        <a:solidFill>
                          <a:schemeClr val="tx1">
                            <a:lumMod val="75000"/>
                            <a:lumOff val="25000"/>
                          </a:schemeClr>
                        </a:solidFill>
                        <a:latin typeface="Cambria Math" charset="0"/>
                      </a:rPr>
                      <m:t>,…,</m:t>
                    </m:r>
                    <m:sSub>
                      <m:sSubPr>
                        <m:ctrlPr>
                          <a:rPr lang="en-US" sz="2000" i="1">
                            <a:solidFill>
                              <a:schemeClr val="tx1">
                                <a:lumMod val="75000"/>
                                <a:lumOff val="25000"/>
                              </a:schemeClr>
                            </a:solidFill>
                            <a:latin typeface="Cambria Math" panose="02040503050406030204" pitchFamily="18" charset="0"/>
                          </a:rPr>
                        </m:ctrlPr>
                      </m:sSubPr>
                      <m:e>
                        <m:r>
                          <a:rPr lang="en-US" sz="2000" i="1">
                            <a:solidFill>
                              <a:schemeClr val="tx1">
                                <a:lumMod val="75000"/>
                                <a:lumOff val="25000"/>
                              </a:schemeClr>
                            </a:solidFill>
                            <a:latin typeface="Cambria Math" charset="0"/>
                          </a:rPr>
                          <m:t>𝑥</m:t>
                        </m:r>
                      </m:e>
                      <m:sub>
                        <m:r>
                          <a:rPr lang="en-US" sz="2000" i="1">
                            <a:solidFill>
                              <a:schemeClr val="tx1">
                                <a:lumMod val="75000"/>
                                <a:lumOff val="25000"/>
                              </a:schemeClr>
                            </a:solidFill>
                            <a:latin typeface="Cambria Math" charset="0"/>
                          </a:rPr>
                          <m:t>𝑛𝑗</m:t>
                        </m:r>
                      </m:sub>
                    </m:sSub>
                  </m:oMath>
                </a14:m>
                <a:r>
                  <a:rPr lang="en-US" sz="2000" dirty="0">
                    <a:solidFill>
                      <a:schemeClr val="tx1">
                        <a:lumMod val="75000"/>
                        <a:lumOff val="25000"/>
                      </a:schemeClr>
                    </a:solidFill>
                  </a:rPr>
                  <a:t>,</a:t>
                </a:r>
              </a:p>
              <a:p>
                <a:endParaRPr lang="en-US" sz="2000" dirty="0">
                  <a:solidFill>
                    <a:schemeClr val="tx1">
                      <a:lumMod val="75000"/>
                      <a:lumOff val="25000"/>
                    </a:schemeClr>
                  </a:solidFill>
                  <a:latin typeface="Karla" charset="0"/>
                  <a:ea typeface="Karla" charset="0"/>
                  <a:cs typeface="Karla" charset="0"/>
                </a:endParaRPr>
              </a:p>
              <a:p>
                <a:endParaRPr lang="en-US" sz="2000" dirty="0">
                  <a:solidFill>
                    <a:schemeClr val="tx1">
                      <a:lumMod val="75000"/>
                      <a:lumOff val="25000"/>
                    </a:schemeClr>
                  </a:solidFill>
                  <a:latin typeface="Karla" charset="0"/>
                  <a:ea typeface="Karla" charset="0"/>
                  <a:cs typeface="Karla" charset="0"/>
                </a:endParaRPr>
              </a:p>
              <a:p>
                <a:endParaRPr lang="en-US" sz="2000" dirty="0">
                  <a:solidFill>
                    <a:schemeClr val="tx1">
                      <a:lumMod val="75000"/>
                      <a:lumOff val="25000"/>
                    </a:schemeClr>
                  </a:solidFill>
                  <a:latin typeface="Karla" charset="0"/>
                  <a:ea typeface="Karla" charset="0"/>
                  <a:cs typeface="Karla" charset="0"/>
                </a:endParaRPr>
              </a:p>
              <a:p>
                <a:endParaRPr lang="en-US" sz="2000" dirty="0">
                  <a:solidFill>
                    <a:schemeClr val="tx1">
                      <a:lumMod val="75000"/>
                      <a:lumOff val="25000"/>
                    </a:schemeClr>
                  </a:solidFill>
                  <a:latin typeface="Karla" charset="0"/>
                  <a:ea typeface="Karla" charset="0"/>
                  <a:cs typeface="Karla" charset="0"/>
                </a:endParaRPr>
              </a:p>
              <a:p>
                <a:endParaRPr lang="en-US" sz="2000" dirty="0">
                  <a:solidFill>
                    <a:schemeClr val="tx1">
                      <a:lumMod val="75000"/>
                      <a:lumOff val="25000"/>
                    </a:schemeClr>
                  </a:solidFill>
                  <a:latin typeface="Karla" charset="0"/>
                  <a:ea typeface="Karla" charset="0"/>
                  <a:cs typeface="Karla" charset="0"/>
                </a:endParaRPr>
              </a:p>
              <a:p>
                <a:endParaRPr lang="en-US" sz="2000" dirty="0">
                  <a:solidFill>
                    <a:schemeClr val="tx1">
                      <a:lumMod val="75000"/>
                      <a:lumOff val="25000"/>
                    </a:schemeClr>
                  </a:solidFill>
                  <a:latin typeface="Karla" charset="0"/>
                  <a:ea typeface="Karla" charset="0"/>
                  <a:cs typeface="Karla" charset="0"/>
                </a:endParaRP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 </a:t>
                </a:r>
              </a:p>
              <a:p>
                <a:endParaRPr lang="en-US" sz="2000" dirty="0">
                  <a:solidFill>
                    <a:schemeClr val="tx1">
                      <a:lumMod val="75000"/>
                      <a:lumOff val="25000"/>
                    </a:schemeClr>
                  </a:solidFill>
                  <a:latin typeface="Karla" charset="0"/>
                  <a:ea typeface="Karla" charset="0"/>
                  <a:cs typeface="Karla"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9"/>
                <a:ext cx="10327008" cy="1857104"/>
              </a:xfrm>
              <a:blipFill>
                <a:blip r:embed="rId3"/>
                <a:stretch>
                  <a:fillRect l="-614" t="-1351" r="-7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a:t>
            </a:fld>
            <a:endParaRPr lang="en-US"/>
          </a:p>
        </p:txBody>
      </p:sp>
      <p:pic>
        <p:nvPicPr>
          <p:cNvPr id="7" name="Picture 6">
            <a:extLst>
              <a:ext uri="{FF2B5EF4-FFF2-40B4-BE49-F238E27FC236}">
                <a16:creationId xmlns:a16="http://schemas.microsoft.com/office/drawing/2014/main" id="{B538C0C7-32BB-5F41-90AB-A44291A7CFB4}"/>
              </a:ext>
            </a:extLst>
          </p:cNvPr>
          <p:cNvPicPr>
            <a:picLocks noChangeAspect="1"/>
          </p:cNvPicPr>
          <p:nvPr/>
        </p:nvPicPr>
        <p:blipFill>
          <a:blip r:embed="rId4"/>
          <a:stretch>
            <a:fillRect/>
          </a:stretch>
        </p:blipFill>
        <p:spPr>
          <a:xfrm>
            <a:off x="512379" y="3192195"/>
            <a:ext cx="4165600" cy="3048000"/>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16DA6F3-932D-A64B-9348-C81D54257539}"/>
                  </a:ext>
                </a:extLst>
              </p:cNvPr>
              <p:cNvSpPr txBox="1"/>
              <p:nvPr/>
            </p:nvSpPr>
            <p:spPr>
              <a:xfrm>
                <a:off x="4984798" y="3143745"/>
                <a:ext cx="6626505" cy="3144900"/>
              </a:xfrm>
              <a:prstGeom prst="rect">
                <a:avLst/>
              </a:prstGeom>
              <a:noFill/>
            </p:spPr>
            <p:txBody>
              <a:bodyPr wrap="square" rtlCol="0">
                <a:spAutoFit/>
              </a:bodyPr>
              <a:lstStyle/>
              <a:p>
                <a:endParaRPr lang="en-US" sz="2000" dirty="0">
                  <a:solidFill>
                    <a:schemeClr val="tx1">
                      <a:lumMod val="75000"/>
                      <a:lumOff val="25000"/>
                    </a:schemeClr>
                  </a:solidFill>
                  <a:latin typeface="Karla" charset="0"/>
                  <a:ea typeface="Karla" charset="0"/>
                </a:endParaRPr>
              </a:p>
              <a:p>
                <a:pPr>
                  <a:spcBef>
                    <a:spcPts val="0"/>
                  </a:spcBef>
                  <a:spcAft>
                    <a:spcPts val="1200"/>
                  </a:spcAft>
                </a:pPr>
                <a:r>
                  <a:rPr lang="en-US" sz="2000" dirty="0">
                    <a:solidFill>
                      <a:schemeClr val="tx1">
                        <a:lumMod val="75000"/>
                        <a:lumOff val="25000"/>
                      </a:schemeClr>
                    </a:solidFill>
                    <a:latin typeface="Karla" charset="0"/>
                    <a:ea typeface="Karla" charset="0"/>
                  </a:rPr>
                  <a:t>we can still assume a simple form for </a:t>
                </a:r>
                <a14:m>
                  <m:oMath xmlns:m="http://schemas.openxmlformats.org/officeDocument/2006/math">
                    <m:r>
                      <a:rPr lang="en-US" sz="2000">
                        <a:solidFill>
                          <a:schemeClr val="tx1">
                            <a:lumMod val="75000"/>
                            <a:lumOff val="25000"/>
                          </a:schemeClr>
                        </a:solidFill>
                        <a:latin typeface="Cambria Math" panose="02040503050406030204" pitchFamily="18" charset="0"/>
                      </a:rPr>
                      <m:t>𝑓</m:t>
                    </m:r>
                    <m:r>
                      <a:rPr lang="en-US" sz="2000">
                        <a:solidFill>
                          <a:schemeClr val="tx1">
                            <a:lumMod val="75000"/>
                            <a:lumOff val="25000"/>
                          </a:schemeClr>
                        </a:solidFill>
                        <a:latin typeface="Cambria Math" panose="02040503050406030204" pitchFamily="18" charset="0"/>
                      </a:rPr>
                      <m:t> </m:t>
                    </m:r>
                  </m:oMath>
                </a14:m>
                <a:r>
                  <a:rPr lang="en-US" sz="2000" dirty="0">
                    <a:solidFill>
                      <a:schemeClr val="tx1">
                        <a:lumMod val="75000"/>
                        <a:lumOff val="25000"/>
                      </a:schemeClr>
                    </a:solidFill>
                    <a:latin typeface="Karla" charset="0"/>
                    <a:ea typeface="Karla" charset="0"/>
                  </a:rPr>
                  <a:t>-a multilinear form:</a:t>
                </a:r>
              </a:p>
              <a:p>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panose="02040503050406030204" pitchFamily="18" charset="0"/>
                          <a:ea typeface="Karla" charset="0"/>
                          <a:cs typeface="Karla" charset="0"/>
                        </a:rPr>
                        <m:t>𝑓</m:t>
                      </m:r>
                      <m:d>
                        <m:dPr>
                          <m:ctrlPr>
                            <a:rPr lang="en-US" b="0" i="1" smtClean="0">
                              <a:solidFill>
                                <a:schemeClr val="tx1">
                                  <a:lumMod val="75000"/>
                                  <a:lumOff val="25000"/>
                                </a:schemeClr>
                              </a:solidFill>
                              <a:latin typeface="Cambria Math" panose="02040503050406030204" pitchFamily="18" charset="0"/>
                              <a:ea typeface="Karla" charset="0"/>
                              <a:cs typeface="Karla" charset="0"/>
                            </a:rPr>
                          </m:ctrlPr>
                        </m:dPr>
                        <m:e>
                          <m:sSub>
                            <m:sSubPr>
                              <m:ctrlPr>
                                <a:rPr lang="en-US" b="0" i="1" smtClean="0">
                                  <a:solidFill>
                                    <a:schemeClr val="tx1">
                                      <a:lumMod val="75000"/>
                                      <a:lumOff val="25000"/>
                                    </a:schemeClr>
                                  </a:solidFill>
                                  <a:latin typeface="Cambria Math" panose="02040503050406030204" pitchFamily="18" charset="0"/>
                                  <a:ea typeface="Karla" charset="0"/>
                                  <a:cs typeface="Karla" charset="0"/>
                                </a:rPr>
                              </m:ctrlPr>
                            </m:sSubPr>
                            <m:e>
                              <m:r>
                                <a:rPr lang="en-US" b="0" i="1" smtClean="0">
                                  <a:solidFill>
                                    <a:schemeClr val="tx1">
                                      <a:lumMod val="75000"/>
                                      <a:lumOff val="25000"/>
                                    </a:schemeClr>
                                  </a:solidFill>
                                  <a:latin typeface="Cambria Math" panose="02040503050406030204" pitchFamily="18" charset="0"/>
                                  <a:ea typeface="Karla" charset="0"/>
                                  <a:cs typeface="Karla" charset="0"/>
                                </a:rPr>
                                <m:t>𝑋</m:t>
                              </m:r>
                            </m:e>
                            <m:sub>
                              <m:r>
                                <a:rPr lang="en-US" b="0" i="1" smtClean="0">
                                  <a:solidFill>
                                    <a:schemeClr val="tx1">
                                      <a:lumMod val="75000"/>
                                      <a:lumOff val="25000"/>
                                    </a:schemeClr>
                                  </a:solidFill>
                                  <a:latin typeface="Cambria Math" panose="02040503050406030204" pitchFamily="18" charset="0"/>
                                  <a:ea typeface="Karla" charset="0"/>
                                  <a:cs typeface="Karla" charset="0"/>
                                </a:rPr>
                                <m:t>1</m:t>
                              </m:r>
                            </m:sub>
                          </m:sSub>
                          <m:r>
                            <a:rPr lang="en-US" b="0" i="1" smtClean="0">
                              <a:solidFill>
                                <a:schemeClr val="tx1">
                                  <a:lumMod val="75000"/>
                                  <a:lumOff val="25000"/>
                                </a:schemeClr>
                              </a:solidFill>
                              <a:latin typeface="Cambria Math" panose="02040503050406030204" pitchFamily="18" charset="0"/>
                              <a:ea typeface="Karla" charset="0"/>
                              <a:cs typeface="Karla" charset="0"/>
                            </a:rPr>
                            <m:t>, …, </m:t>
                          </m:r>
                          <m:sSub>
                            <m:sSubPr>
                              <m:ctrlPr>
                                <a:rPr lang="en-US" b="0" i="1" smtClean="0">
                                  <a:solidFill>
                                    <a:schemeClr val="tx1">
                                      <a:lumMod val="75000"/>
                                      <a:lumOff val="25000"/>
                                    </a:schemeClr>
                                  </a:solidFill>
                                  <a:latin typeface="Cambria Math" panose="02040503050406030204" pitchFamily="18" charset="0"/>
                                  <a:ea typeface="Karla" charset="0"/>
                                  <a:cs typeface="Karla" charset="0"/>
                                </a:rPr>
                              </m:ctrlPr>
                            </m:sSubPr>
                            <m:e>
                              <m:r>
                                <a:rPr lang="en-US" b="0" i="1" smtClean="0">
                                  <a:solidFill>
                                    <a:schemeClr val="tx1">
                                      <a:lumMod val="75000"/>
                                      <a:lumOff val="25000"/>
                                    </a:schemeClr>
                                  </a:solidFill>
                                  <a:latin typeface="Cambria Math" panose="02040503050406030204" pitchFamily="18" charset="0"/>
                                  <a:ea typeface="Karla" charset="0"/>
                                  <a:cs typeface="Karla" charset="0"/>
                                </a:rPr>
                                <m:t>𝑋</m:t>
                              </m:r>
                            </m:e>
                            <m:sub>
                              <m:r>
                                <a:rPr lang="en-US" b="0" i="1" smtClean="0">
                                  <a:solidFill>
                                    <a:schemeClr val="tx1">
                                      <a:lumMod val="75000"/>
                                      <a:lumOff val="25000"/>
                                    </a:schemeClr>
                                  </a:solidFill>
                                  <a:latin typeface="Cambria Math" panose="02040503050406030204" pitchFamily="18" charset="0"/>
                                  <a:ea typeface="Karla" charset="0"/>
                                  <a:cs typeface="Karla" charset="0"/>
                                </a:rPr>
                                <m:t>𝐽</m:t>
                              </m:r>
                            </m:sub>
                          </m:sSub>
                        </m:e>
                      </m:d>
                      <m:r>
                        <a:rPr lang="en-US" b="0" i="1" smtClean="0">
                          <a:solidFill>
                            <a:schemeClr val="tx1">
                              <a:lumMod val="75000"/>
                              <a:lumOff val="25000"/>
                            </a:schemeClr>
                          </a:solidFill>
                          <a:latin typeface="Cambria Math" panose="02040503050406030204" pitchFamily="18" charset="0"/>
                          <a:ea typeface="Karla" charset="0"/>
                          <a:cs typeface="Karla" charset="0"/>
                        </a:rPr>
                        <m:t>=</m:t>
                      </m:r>
                      <m:sSub>
                        <m:sSubPr>
                          <m:ctrlPr>
                            <a:rPr lang="en-US" b="0" i="1" smtClean="0">
                              <a:solidFill>
                                <a:schemeClr val="tx1">
                                  <a:lumMod val="75000"/>
                                  <a:lumOff val="25000"/>
                                </a:schemeClr>
                              </a:solidFill>
                              <a:latin typeface="Cambria Math" panose="02040503050406030204" pitchFamily="18" charset="0"/>
                              <a:ea typeface="Karla" charset="0"/>
                              <a:cs typeface="Karla" charset="0"/>
                            </a:rPr>
                          </m:ctrlPr>
                        </m:sSubPr>
                        <m:e>
                          <m:r>
                            <a:rPr lang="en-US" b="0" i="1" smtClean="0">
                              <a:solidFill>
                                <a:schemeClr val="tx1">
                                  <a:lumMod val="75000"/>
                                  <a:lumOff val="25000"/>
                                </a:schemeClr>
                              </a:solidFill>
                              <a:latin typeface="Cambria Math" panose="02040503050406030204" pitchFamily="18" charset="0"/>
                              <a:ea typeface="Karla" charset="0"/>
                              <a:cs typeface="Karla" charset="0"/>
                            </a:rPr>
                            <m:t>𝛽</m:t>
                          </m:r>
                        </m:e>
                        <m:sub>
                          <m:r>
                            <a:rPr lang="en-US" b="0" i="1" smtClean="0">
                              <a:solidFill>
                                <a:schemeClr val="tx1">
                                  <a:lumMod val="75000"/>
                                  <a:lumOff val="25000"/>
                                </a:schemeClr>
                              </a:solidFill>
                              <a:latin typeface="Cambria Math" panose="02040503050406030204" pitchFamily="18" charset="0"/>
                              <a:ea typeface="Karla" charset="0"/>
                              <a:cs typeface="Karla" charset="0"/>
                            </a:rPr>
                            <m:t>0</m:t>
                          </m:r>
                        </m:sub>
                      </m:sSub>
                      <m:r>
                        <a:rPr lang="en-US" b="0" i="1" smtClean="0">
                          <a:solidFill>
                            <a:schemeClr val="tx1">
                              <a:lumMod val="75000"/>
                              <a:lumOff val="25000"/>
                            </a:schemeClr>
                          </a:solidFill>
                          <a:latin typeface="Cambria Math" panose="02040503050406030204" pitchFamily="18" charset="0"/>
                          <a:ea typeface="Karla" charset="0"/>
                          <a:cs typeface="Karla" charset="0"/>
                        </a:rPr>
                        <m:t>+</m:t>
                      </m:r>
                      <m:sSub>
                        <m:sSubPr>
                          <m:ctrlPr>
                            <a:rPr lang="en-US" b="0" i="1" smtClean="0">
                              <a:solidFill>
                                <a:schemeClr val="tx1">
                                  <a:lumMod val="75000"/>
                                  <a:lumOff val="25000"/>
                                </a:schemeClr>
                              </a:solidFill>
                              <a:latin typeface="Cambria Math" panose="02040503050406030204" pitchFamily="18" charset="0"/>
                              <a:ea typeface="Karla" charset="0"/>
                              <a:cs typeface="Karla" charset="0"/>
                            </a:rPr>
                          </m:ctrlPr>
                        </m:sSubPr>
                        <m:e>
                          <m:r>
                            <a:rPr lang="en-US" b="0" i="1" smtClean="0">
                              <a:solidFill>
                                <a:schemeClr val="tx1">
                                  <a:lumMod val="75000"/>
                                  <a:lumOff val="25000"/>
                                </a:schemeClr>
                              </a:solidFill>
                              <a:latin typeface="Cambria Math" panose="02040503050406030204" pitchFamily="18" charset="0"/>
                              <a:ea typeface="Karla" charset="0"/>
                              <a:cs typeface="Karla" charset="0"/>
                            </a:rPr>
                            <m:t>𝛽</m:t>
                          </m:r>
                        </m:e>
                        <m:sub>
                          <m:r>
                            <a:rPr lang="en-US" b="0" i="1" smtClean="0">
                              <a:solidFill>
                                <a:schemeClr val="tx1">
                                  <a:lumMod val="75000"/>
                                  <a:lumOff val="25000"/>
                                </a:schemeClr>
                              </a:solidFill>
                              <a:latin typeface="Cambria Math" panose="02040503050406030204" pitchFamily="18" charset="0"/>
                              <a:ea typeface="Karla" charset="0"/>
                              <a:cs typeface="Karla" charset="0"/>
                            </a:rPr>
                            <m:t>1</m:t>
                          </m:r>
                        </m:sub>
                      </m:sSub>
                      <m:sSub>
                        <m:sSubPr>
                          <m:ctrlPr>
                            <a:rPr lang="en-US" b="0" i="1" smtClean="0">
                              <a:solidFill>
                                <a:schemeClr val="tx1">
                                  <a:lumMod val="75000"/>
                                  <a:lumOff val="25000"/>
                                </a:schemeClr>
                              </a:solidFill>
                              <a:latin typeface="Cambria Math" panose="02040503050406030204" pitchFamily="18" charset="0"/>
                              <a:ea typeface="Karla" charset="0"/>
                              <a:cs typeface="Karla" charset="0"/>
                            </a:rPr>
                          </m:ctrlPr>
                        </m:sSubPr>
                        <m:e>
                          <m:r>
                            <a:rPr lang="en-US" b="0" i="1" smtClean="0">
                              <a:solidFill>
                                <a:schemeClr val="tx1">
                                  <a:lumMod val="75000"/>
                                  <a:lumOff val="25000"/>
                                </a:schemeClr>
                              </a:solidFill>
                              <a:latin typeface="Cambria Math" panose="02040503050406030204" pitchFamily="18" charset="0"/>
                              <a:ea typeface="Karla" charset="0"/>
                              <a:cs typeface="Karla" charset="0"/>
                            </a:rPr>
                            <m:t>𝑋</m:t>
                          </m:r>
                        </m:e>
                        <m:sub>
                          <m:r>
                            <a:rPr lang="en-US" b="0" i="1" smtClean="0">
                              <a:solidFill>
                                <a:schemeClr val="tx1">
                                  <a:lumMod val="75000"/>
                                  <a:lumOff val="25000"/>
                                </a:schemeClr>
                              </a:solidFill>
                              <a:latin typeface="Cambria Math" panose="02040503050406030204" pitchFamily="18" charset="0"/>
                              <a:ea typeface="Karla" charset="0"/>
                              <a:cs typeface="Karla" charset="0"/>
                            </a:rPr>
                            <m:t>1</m:t>
                          </m:r>
                        </m:sub>
                      </m:sSub>
                      <m:r>
                        <a:rPr lang="en-US" b="0" i="1" smtClean="0">
                          <a:solidFill>
                            <a:schemeClr val="tx1">
                              <a:lumMod val="75000"/>
                              <a:lumOff val="25000"/>
                            </a:schemeClr>
                          </a:solidFill>
                          <a:latin typeface="Cambria Math" panose="02040503050406030204" pitchFamily="18" charset="0"/>
                          <a:ea typeface="Karla" charset="0"/>
                          <a:cs typeface="Karla" charset="0"/>
                        </a:rPr>
                        <m:t>+…+</m:t>
                      </m:r>
                      <m:sSub>
                        <m:sSubPr>
                          <m:ctrlPr>
                            <a:rPr lang="en-US" b="0" i="1" smtClean="0">
                              <a:solidFill>
                                <a:schemeClr val="tx1">
                                  <a:lumMod val="75000"/>
                                  <a:lumOff val="25000"/>
                                </a:schemeClr>
                              </a:solidFill>
                              <a:latin typeface="Cambria Math" panose="02040503050406030204" pitchFamily="18" charset="0"/>
                              <a:ea typeface="Karla" charset="0"/>
                              <a:cs typeface="Karla" charset="0"/>
                            </a:rPr>
                          </m:ctrlPr>
                        </m:sSubPr>
                        <m:e>
                          <m:r>
                            <a:rPr lang="en-US" b="0" i="1" smtClean="0">
                              <a:solidFill>
                                <a:schemeClr val="tx1">
                                  <a:lumMod val="75000"/>
                                  <a:lumOff val="25000"/>
                                </a:schemeClr>
                              </a:solidFill>
                              <a:latin typeface="Cambria Math" panose="02040503050406030204" pitchFamily="18" charset="0"/>
                              <a:ea typeface="Karla" charset="0"/>
                              <a:cs typeface="Karla" charset="0"/>
                            </a:rPr>
                            <m:t>𝛽</m:t>
                          </m:r>
                        </m:e>
                        <m:sub>
                          <m:r>
                            <a:rPr lang="en-US" b="0" i="1" smtClean="0">
                              <a:solidFill>
                                <a:schemeClr val="tx1">
                                  <a:lumMod val="75000"/>
                                  <a:lumOff val="25000"/>
                                </a:schemeClr>
                              </a:solidFill>
                              <a:latin typeface="Cambria Math" panose="02040503050406030204" pitchFamily="18" charset="0"/>
                              <a:ea typeface="Karla" charset="0"/>
                              <a:cs typeface="Karla" charset="0"/>
                            </a:rPr>
                            <m:t>𝐽</m:t>
                          </m:r>
                        </m:sub>
                      </m:sSub>
                      <m:sSub>
                        <m:sSubPr>
                          <m:ctrlPr>
                            <a:rPr lang="en-US" b="0" i="1" smtClean="0">
                              <a:solidFill>
                                <a:schemeClr val="tx1">
                                  <a:lumMod val="75000"/>
                                  <a:lumOff val="25000"/>
                                </a:schemeClr>
                              </a:solidFill>
                              <a:latin typeface="Cambria Math" panose="02040503050406030204" pitchFamily="18" charset="0"/>
                              <a:ea typeface="Karla" charset="0"/>
                              <a:cs typeface="Karla" charset="0"/>
                            </a:rPr>
                          </m:ctrlPr>
                        </m:sSubPr>
                        <m:e>
                          <m:r>
                            <a:rPr lang="en-US" b="0" i="1" smtClean="0">
                              <a:solidFill>
                                <a:schemeClr val="tx1">
                                  <a:lumMod val="75000"/>
                                  <a:lumOff val="25000"/>
                                </a:schemeClr>
                              </a:solidFill>
                              <a:latin typeface="Cambria Math" panose="02040503050406030204" pitchFamily="18" charset="0"/>
                              <a:ea typeface="Karla" charset="0"/>
                              <a:cs typeface="Karla" charset="0"/>
                            </a:rPr>
                            <m:t>𝑋</m:t>
                          </m:r>
                        </m:e>
                        <m:sub>
                          <m:r>
                            <a:rPr lang="en-US" b="0" i="1" smtClean="0">
                              <a:solidFill>
                                <a:schemeClr val="tx1">
                                  <a:lumMod val="75000"/>
                                  <a:lumOff val="25000"/>
                                </a:schemeClr>
                              </a:solidFill>
                              <a:latin typeface="Cambria Math" panose="02040503050406030204" pitchFamily="18" charset="0"/>
                              <a:ea typeface="Karla" charset="0"/>
                              <a:cs typeface="Karla" charset="0"/>
                            </a:rPr>
                            <m:t>𝐽</m:t>
                          </m:r>
                        </m:sub>
                      </m:sSub>
                    </m:oMath>
                  </m:oMathPara>
                </a14:m>
                <a:endParaRPr lang="en-US" dirty="0">
                  <a:solidFill>
                    <a:schemeClr val="tx1">
                      <a:lumMod val="75000"/>
                      <a:lumOff val="25000"/>
                    </a:schemeClr>
                  </a:solidFill>
                  <a:latin typeface="Karla" pitchFamily="2" charset="0"/>
                  <a:ea typeface="Karla" pitchFamily="2" charset="0"/>
                  <a:cs typeface="Karla" charset="0"/>
                </a:endParaRPr>
              </a:p>
              <a:p>
                <a:endParaRPr lang="en-US" sz="2000" dirty="0">
                  <a:solidFill>
                    <a:schemeClr val="tx1">
                      <a:lumMod val="75000"/>
                      <a:lumOff val="25000"/>
                    </a:schemeClr>
                  </a:solidFill>
                  <a:latin typeface="Karla" charset="0"/>
                  <a:ea typeface="Karla" charset="0"/>
                </a:endParaRPr>
              </a:p>
              <a:p>
                <a:pPr>
                  <a:spcAft>
                    <a:spcPts val="1200"/>
                  </a:spcAft>
                </a:pPr>
                <a:r>
                  <a:rPr lang="en-US" sz="2000" dirty="0">
                    <a:solidFill>
                      <a:schemeClr val="tx1">
                        <a:lumMod val="75000"/>
                        <a:lumOff val="25000"/>
                      </a:schemeClr>
                    </a:solidFill>
                    <a:latin typeface="Karla" charset="0"/>
                    <a:ea typeface="Karla" charset="0"/>
                  </a:rPr>
                  <a:t>Hence, </a:t>
                </a:r>
                <a14:m>
                  <m:oMath xmlns:m="http://schemas.openxmlformats.org/officeDocument/2006/math">
                    <m:acc>
                      <m:accPr>
                        <m:chr m:val="̂"/>
                        <m:ctrlPr>
                          <a:rPr lang="en-US" sz="2000" i="1">
                            <a:solidFill>
                              <a:schemeClr val="tx1">
                                <a:lumMod val="75000"/>
                                <a:lumOff val="25000"/>
                              </a:schemeClr>
                            </a:solidFill>
                            <a:latin typeface="Cambria Math" panose="02040503050406030204" pitchFamily="18" charset="0"/>
                          </a:rPr>
                        </m:ctrlPr>
                      </m:accPr>
                      <m:e>
                        <m:r>
                          <a:rPr lang="en-US" sz="2000">
                            <a:solidFill>
                              <a:schemeClr val="tx1">
                                <a:lumMod val="75000"/>
                                <a:lumOff val="25000"/>
                              </a:schemeClr>
                            </a:solidFill>
                            <a:latin typeface="Cambria Math" panose="02040503050406030204" pitchFamily="18" charset="0"/>
                          </a:rPr>
                          <m:t>𝑓</m:t>
                        </m:r>
                      </m:e>
                    </m:acc>
                  </m:oMath>
                </a14:m>
                <a:r>
                  <a:rPr lang="en-US" sz="2000" dirty="0">
                    <a:solidFill>
                      <a:schemeClr val="tx1">
                        <a:lumMod val="75000"/>
                        <a:lumOff val="25000"/>
                      </a:schemeClr>
                    </a:solidFill>
                    <a:latin typeface="Karla" charset="0"/>
                    <a:ea typeface="Karla" charset="0"/>
                  </a:rPr>
                  <a:t>, has the form:</a:t>
                </a:r>
              </a:p>
              <a:p>
                <a:pPr/>
                <a14:m>
                  <m:oMathPara xmlns:m="http://schemas.openxmlformats.org/officeDocument/2006/math">
                    <m:oMathParaPr>
                      <m:jc m:val="centerGroup"/>
                    </m:oMathParaPr>
                    <m:oMath xmlns:m="http://schemas.openxmlformats.org/officeDocument/2006/math">
                      <m:acc>
                        <m:accPr>
                          <m:chr m:val="̂"/>
                          <m:ctrlPr>
                            <a:rPr lang="en-US" b="0" i="1" dirty="0" smtClean="0">
                              <a:solidFill>
                                <a:schemeClr val="tx1">
                                  <a:lumMod val="75000"/>
                                  <a:lumOff val="25000"/>
                                </a:schemeClr>
                              </a:solidFill>
                              <a:latin typeface="Cambria Math" panose="02040503050406030204" pitchFamily="18" charset="0"/>
                              <a:ea typeface="Karla" charset="0"/>
                            </a:rPr>
                          </m:ctrlPr>
                        </m:accPr>
                        <m:e>
                          <m:r>
                            <a:rPr lang="en-US" i="1">
                              <a:solidFill>
                                <a:schemeClr val="tx1">
                                  <a:lumMod val="75000"/>
                                  <a:lumOff val="25000"/>
                                </a:schemeClr>
                              </a:solidFill>
                              <a:latin typeface="Cambria Math" panose="02040503050406030204" pitchFamily="18" charset="0"/>
                              <a:ea typeface="Karla" charset="0"/>
                              <a:cs typeface="Karla" charset="0"/>
                            </a:rPr>
                            <m:t>𝑓</m:t>
                          </m:r>
                        </m:e>
                      </m:acc>
                      <m:d>
                        <m:dPr>
                          <m:ctrlPr>
                            <a:rPr lang="en-US" i="1">
                              <a:solidFill>
                                <a:schemeClr val="tx1">
                                  <a:lumMod val="75000"/>
                                  <a:lumOff val="25000"/>
                                </a:schemeClr>
                              </a:solidFill>
                              <a:latin typeface="Cambria Math" panose="02040503050406030204" pitchFamily="18" charset="0"/>
                              <a:ea typeface="Karla" charset="0"/>
                              <a:cs typeface="Karla" charset="0"/>
                            </a:rPr>
                          </m:ctrlPr>
                        </m:dPr>
                        <m:e>
                          <m:sSub>
                            <m:sSubPr>
                              <m:ctrlPr>
                                <a:rPr lang="en-US" i="1">
                                  <a:solidFill>
                                    <a:schemeClr val="tx1">
                                      <a:lumMod val="75000"/>
                                      <a:lumOff val="25000"/>
                                    </a:schemeClr>
                                  </a:solidFill>
                                  <a:latin typeface="Cambria Math" panose="02040503050406030204" pitchFamily="18" charset="0"/>
                                  <a:ea typeface="Karla" charset="0"/>
                                  <a:cs typeface="Karla" charset="0"/>
                                </a:rPr>
                              </m:ctrlPr>
                            </m:sSubPr>
                            <m:e>
                              <m:r>
                                <a:rPr lang="en-US" i="1">
                                  <a:solidFill>
                                    <a:schemeClr val="tx1">
                                      <a:lumMod val="75000"/>
                                      <a:lumOff val="25000"/>
                                    </a:schemeClr>
                                  </a:solidFill>
                                  <a:latin typeface="Cambria Math" panose="02040503050406030204" pitchFamily="18" charset="0"/>
                                  <a:ea typeface="Karla" charset="0"/>
                                  <a:cs typeface="Karla" charset="0"/>
                                </a:rPr>
                                <m:t>𝑋</m:t>
                              </m:r>
                            </m:e>
                            <m:sub>
                              <m:r>
                                <a:rPr lang="en-US" i="1">
                                  <a:solidFill>
                                    <a:schemeClr val="tx1">
                                      <a:lumMod val="75000"/>
                                      <a:lumOff val="25000"/>
                                    </a:schemeClr>
                                  </a:solidFill>
                                  <a:latin typeface="Cambria Math" panose="02040503050406030204" pitchFamily="18" charset="0"/>
                                  <a:ea typeface="Karla" charset="0"/>
                                  <a:cs typeface="Karla" charset="0"/>
                                </a:rPr>
                                <m:t>1</m:t>
                              </m:r>
                            </m:sub>
                          </m:sSub>
                          <m:r>
                            <a:rPr lang="en-US" i="1">
                              <a:solidFill>
                                <a:schemeClr val="tx1">
                                  <a:lumMod val="75000"/>
                                  <a:lumOff val="25000"/>
                                </a:schemeClr>
                              </a:solidFill>
                              <a:latin typeface="Cambria Math" panose="02040503050406030204" pitchFamily="18" charset="0"/>
                              <a:ea typeface="Karla" charset="0"/>
                              <a:cs typeface="Karla" charset="0"/>
                            </a:rPr>
                            <m:t>, …, </m:t>
                          </m:r>
                          <m:sSub>
                            <m:sSubPr>
                              <m:ctrlPr>
                                <a:rPr lang="en-US" i="1">
                                  <a:solidFill>
                                    <a:schemeClr val="tx1">
                                      <a:lumMod val="75000"/>
                                      <a:lumOff val="25000"/>
                                    </a:schemeClr>
                                  </a:solidFill>
                                  <a:latin typeface="Cambria Math" panose="02040503050406030204" pitchFamily="18" charset="0"/>
                                  <a:ea typeface="Karla" charset="0"/>
                                  <a:cs typeface="Karla" charset="0"/>
                                </a:rPr>
                              </m:ctrlPr>
                            </m:sSubPr>
                            <m:e>
                              <m:r>
                                <a:rPr lang="en-US" i="1">
                                  <a:solidFill>
                                    <a:schemeClr val="tx1">
                                      <a:lumMod val="75000"/>
                                      <a:lumOff val="25000"/>
                                    </a:schemeClr>
                                  </a:solidFill>
                                  <a:latin typeface="Cambria Math" panose="02040503050406030204" pitchFamily="18" charset="0"/>
                                  <a:ea typeface="Karla" charset="0"/>
                                  <a:cs typeface="Karla" charset="0"/>
                                </a:rPr>
                                <m:t>𝑋</m:t>
                              </m:r>
                            </m:e>
                            <m:sub>
                              <m:r>
                                <a:rPr lang="en-US" i="1">
                                  <a:solidFill>
                                    <a:schemeClr val="tx1">
                                      <a:lumMod val="75000"/>
                                      <a:lumOff val="25000"/>
                                    </a:schemeClr>
                                  </a:solidFill>
                                  <a:latin typeface="Cambria Math" panose="02040503050406030204" pitchFamily="18" charset="0"/>
                                  <a:ea typeface="Karla" charset="0"/>
                                  <a:cs typeface="Karla" charset="0"/>
                                </a:rPr>
                                <m:t>𝐽</m:t>
                              </m:r>
                            </m:sub>
                          </m:sSub>
                        </m:e>
                      </m:d>
                      <m:r>
                        <a:rPr lang="en-US" i="1">
                          <a:solidFill>
                            <a:schemeClr val="tx1">
                              <a:lumMod val="75000"/>
                              <a:lumOff val="25000"/>
                            </a:schemeClr>
                          </a:solidFill>
                          <a:latin typeface="Cambria Math" panose="02040503050406030204" pitchFamily="18" charset="0"/>
                          <a:ea typeface="Karla" charset="0"/>
                          <a:cs typeface="Karla" charset="0"/>
                        </a:rPr>
                        <m:t>=</m:t>
                      </m:r>
                      <m:sSub>
                        <m:sSubPr>
                          <m:ctrlPr>
                            <a:rPr lang="en-US"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b="0" i="1" dirty="0" smtClean="0">
                                  <a:solidFill>
                                    <a:schemeClr val="tx1">
                                      <a:lumMod val="75000"/>
                                      <a:lumOff val="25000"/>
                                    </a:schemeClr>
                                  </a:solidFill>
                                  <a:latin typeface="Cambria Math" panose="02040503050406030204" pitchFamily="18" charset="0"/>
                                  <a:ea typeface="Karla" charset="0"/>
                                </a:rPr>
                              </m:ctrlPr>
                            </m:accPr>
                            <m:e>
                              <m:r>
                                <a:rPr lang="en-US" i="1">
                                  <a:solidFill>
                                    <a:schemeClr val="tx1">
                                      <a:lumMod val="75000"/>
                                      <a:lumOff val="25000"/>
                                    </a:schemeClr>
                                  </a:solidFill>
                                  <a:latin typeface="Cambria Math" panose="02040503050406030204" pitchFamily="18" charset="0"/>
                                  <a:ea typeface="Karla" charset="0"/>
                                  <a:cs typeface="Karla" charset="0"/>
                                </a:rPr>
                                <m:t>𝛽</m:t>
                              </m:r>
                            </m:e>
                          </m:acc>
                        </m:e>
                        <m:sub>
                          <m:r>
                            <a:rPr lang="en-US" i="1">
                              <a:solidFill>
                                <a:schemeClr val="tx1">
                                  <a:lumMod val="75000"/>
                                  <a:lumOff val="25000"/>
                                </a:schemeClr>
                              </a:solidFill>
                              <a:latin typeface="Cambria Math" panose="02040503050406030204" pitchFamily="18" charset="0"/>
                              <a:ea typeface="Karla" charset="0"/>
                              <a:cs typeface="Karla" charset="0"/>
                            </a:rPr>
                            <m:t>0</m:t>
                          </m:r>
                        </m:sub>
                      </m:sSub>
                      <m:r>
                        <a:rPr lang="en-US" i="1">
                          <a:solidFill>
                            <a:schemeClr val="tx1">
                              <a:lumMod val="75000"/>
                              <a:lumOff val="25000"/>
                            </a:schemeClr>
                          </a:solidFill>
                          <a:latin typeface="Cambria Math" panose="02040503050406030204" pitchFamily="18" charset="0"/>
                          <a:ea typeface="Karla" charset="0"/>
                          <a:cs typeface="Karla" charset="0"/>
                        </a:rPr>
                        <m:t>+</m:t>
                      </m:r>
                      <m:sSub>
                        <m:sSubPr>
                          <m:ctrlPr>
                            <a:rPr lang="en-US"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b="0" i="1" dirty="0" smtClean="0">
                                  <a:solidFill>
                                    <a:schemeClr val="tx1">
                                      <a:lumMod val="75000"/>
                                      <a:lumOff val="25000"/>
                                    </a:schemeClr>
                                  </a:solidFill>
                                  <a:latin typeface="Cambria Math" panose="02040503050406030204" pitchFamily="18" charset="0"/>
                                  <a:ea typeface="Karla" charset="0"/>
                                </a:rPr>
                              </m:ctrlPr>
                            </m:accPr>
                            <m:e>
                              <m:r>
                                <a:rPr lang="en-US" i="1">
                                  <a:solidFill>
                                    <a:schemeClr val="tx1">
                                      <a:lumMod val="75000"/>
                                      <a:lumOff val="25000"/>
                                    </a:schemeClr>
                                  </a:solidFill>
                                  <a:latin typeface="Cambria Math" panose="02040503050406030204" pitchFamily="18" charset="0"/>
                                  <a:ea typeface="Karla" charset="0"/>
                                  <a:cs typeface="Karla" charset="0"/>
                                </a:rPr>
                                <m:t>𝛽</m:t>
                              </m:r>
                            </m:e>
                          </m:acc>
                        </m:e>
                        <m:sub>
                          <m:r>
                            <a:rPr lang="en-US" i="1">
                              <a:solidFill>
                                <a:schemeClr val="tx1">
                                  <a:lumMod val="75000"/>
                                  <a:lumOff val="25000"/>
                                </a:schemeClr>
                              </a:solidFill>
                              <a:latin typeface="Cambria Math" panose="02040503050406030204" pitchFamily="18" charset="0"/>
                              <a:ea typeface="Karla" charset="0"/>
                              <a:cs typeface="Karla" charset="0"/>
                            </a:rPr>
                            <m:t>1</m:t>
                          </m:r>
                        </m:sub>
                      </m:sSub>
                      <m:sSub>
                        <m:sSubPr>
                          <m:ctrlPr>
                            <a:rPr lang="en-US" i="1">
                              <a:solidFill>
                                <a:schemeClr val="tx1">
                                  <a:lumMod val="75000"/>
                                  <a:lumOff val="25000"/>
                                </a:schemeClr>
                              </a:solidFill>
                              <a:latin typeface="Cambria Math" panose="02040503050406030204" pitchFamily="18" charset="0"/>
                              <a:ea typeface="Karla" charset="0"/>
                              <a:cs typeface="Karla" charset="0"/>
                            </a:rPr>
                          </m:ctrlPr>
                        </m:sSubPr>
                        <m:e>
                          <m:r>
                            <a:rPr lang="en-US" i="1">
                              <a:solidFill>
                                <a:schemeClr val="tx1">
                                  <a:lumMod val="75000"/>
                                  <a:lumOff val="25000"/>
                                </a:schemeClr>
                              </a:solidFill>
                              <a:latin typeface="Cambria Math" panose="02040503050406030204" pitchFamily="18" charset="0"/>
                              <a:ea typeface="Karla" charset="0"/>
                              <a:cs typeface="Karla" charset="0"/>
                            </a:rPr>
                            <m:t>𝑋</m:t>
                          </m:r>
                        </m:e>
                        <m:sub>
                          <m:r>
                            <a:rPr lang="en-US" i="1">
                              <a:solidFill>
                                <a:schemeClr val="tx1">
                                  <a:lumMod val="75000"/>
                                  <a:lumOff val="25000"/>
                                </a:schemeClr>
                              </a:solidFill>
                              <a:latin typeface="Cambria Math" panose="02040503050406030204" pitchFamily="18" charset="0"/>
                              <a:ea typeface="Karla" charset="0"/>
                              <a:cs typeface="Karla" charset="0"/>
                            </a:rPr>
                            <m:t>1</m:t>
                          </m:r>
                        </m:sub>
                      </m:sSub>
                      <m:r>
                        <a:rPr lang="en-US" i="1">
                          <a:solidFill>
                            <a:schemeClr val="tx1">
                              <a:lumMod val="75000"/>
                              <a:lumOff val="25000"/>
                            </a:schemeClr>
                          </a:solidFill>
                          <a:latin typeface="Cambria Math" panose="02040503050406030204" pitchFamily="18" charset="0"/>
                          <a:ea typeface="Karla" charset="0"/>
                          <a:cs typeface="Karla" charset="0"/>
                        </a:rPr>
                        <m:t>+…+</m:t>
                      </m:r>
                      <m:sSub>
                        <m:sSubPr>
                          <m:ctrlPr>
                            <a:rPr lang="en-US"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b="0" i="1" dirty="0" smtClean="0">
                                  <a:solidFill>
                                    <a:schemeClr val="tx1">
                                      <a:lumMod val="75000"/>
                                      <a:lumOff val="25000"/>
                                    </a:schemeClr>
                                  </a:solidFill>
                                  <a:latin typeface="Cambria Math" panose="02040503050406030204" pitchFamily="18" charset="0"/>
                                  <a:ea typeface="Karla" charset="0"/>
                                </a:rPr>
                              </m:ctrlPr>
                            </m:accPr>
                            <m:e>
                              <m:r>
                                <a:rPr lang="en-US" i="1">
                                  <a:solidFill>
                                    <a:schemeClr val="tx1">
                                      <a:lumMod val="75000"/>
                                      <a:lumOff val="25000"/>
                                    </a:schemeClr>
                                  </a:solidFill>
                                  <a:latin typeface="Cambria Math" panose="02040503050406030204" pitchFamily="18" charset="0"/>
                                  <a:ea typeface="Karla" charset="0"/>
                                  <a:cs typeface="Karla" charset="0"/>
                                </a:rPr>
                                <m:t>𝛽</m:t>
                              </m:r>
                            </m:e>
                          </m:acc>
                        </m:e>
                        <m:sub>
                          <m:r>
                            <a:rPr lang="en-US" i="1">
                              <a:solidFill>
                                <a:schemeClr val="tx1">
                                  <a:lumMod val="75000"/>
                                  <a:lumOff val="25000"/>
                                </a:schemeClr>
                              </a:solidFill>
                              <a:latin typeface="Cambria Math" panose="02040503050406030204" pitchFamily="18" charset="0"/>
                              <a:ea typeface="Karla" charset="0"/>
                              <a:cs typeface="Karla" charset="0"/>
                            </a:rPr>
                            <m:t>𝐽</m:t>
                          </m:r>
                        </m:sub>
                      </m:sSub>
                      <m:sSub>
                        <m:sSubPr>
                          <m:ctrlPr>
                            <a:rPr lang="en-US" i="1">
                              <a:solidFill>
                                <a:schemeClr val="tx1">
                                  <a:lumMod val="75000"/>
                                  <a:lumOff val="25000"/>
                                </a:schemeClr>
                              </a:solidFill>
                              <a:latin typeface="Cambria Math" panose="02040503050406030204" pitchFamily="18" charset="0"/>
                              <a:ea typeface="Karla" charset="0"/>
                              <a:cs typeface="Karla" charset="0"/>
                            </a:rPr>
                          </m:ctrlPr>
                        </m:sSubPr>
                        <m:e>
                          <m:r>
                            <a:rPr lang="en-US" i="1">
                              <a:solidFill>
                                <a:schemeClr val="tx1">
                                  <a:lumMod val="75000"/>
                                  <a:lumOff val="25000"/>
                                </a:schemeClr>
                              </a:solidFill>
                              <a:latin typeface="Cambria Math" panose="02040503050406030204" pitchFamily="18" charset="0"/>
                              <a:ea typeface="Karla" charset="0"/>
                              <a:cs typeface="Karla" charset="0"/>
                            </a:rPr>
                            <m:t>𝑋</m:t>
                          </m:r>
                        </m:e>
                        <m:sub>
                          <m:r>
                            <a:rPr lang="en-US" i="1">
                              <a:solidFill>
                                <a:schemeClr val="tx1">
                                  <a:lumMod val="75000"/>
                                  <a:lumOff val="25000"/>
                                </a:schemeClr>
                              </a:solidFill>
                              <a:latin typeface="Cambria Math" panose="02040503050406030204" pitchFamily="18" charset="0"/>
                              <a:ea typeface="Karla" charset="0"/>
                              <a:cs typeface="Karla" charset="0"/>
                            </a:rPr>
                            <m:t>𝐽</m:t>
                          </m:r>
                        </m:sub>
                      </m:sSub>
                    </m:oMath>
                  </m:oMathPara>
                </a14:m>
                <a:endParaRPr lang="en-US" dirty="0">
                  <a:solidFill>
                    <a:schemeClr val="tx1">
                      <a:lumMod val="75000"/>
                      <a:lumOff val="25000"/>
                    </a:schemeClr>
                  </a:solidFill>
                  <a:latin typeface="Karla" pitchFamily="2" charset="0"/>
                  <a:ea typeface="Karla" pitchFamily="2" charset="0"/>
                  <a:cs typeface="Karla" charset="0"/>
                </a:endParaRPr>
              </a:p>
              <a:p>
                <a:endParaRPr lang="en-US" dirty="0">
                  <a:solidFill>
                    <a:schemeClr val="tx1">
                      <a:lumMod val="75000"/>
                      <a:lumOff val="25000"/>
                    </a:schemeClr>
                  </a:solidFill>
                  <a:latin typeface="Karla" pitchFamily="2" charset="0"/>
                  <a:ea typeface="Karla" pitchFamily="2" charset="0"/>
                  <a:cs typeface="Karla" charset="0"/>
                </a:endParaRPr>
              </a:p>
              <a:p>
                <a:endParaRPr lang="en-US" dirty="0">
                  <a:latin typeface="Karla" pitchFamily="2" charset="0"/>
                  <a:ea typeface="Karla" pitchFamily="2" charset="0"/>
                </a:endParaRPr>
              </a:p>
            </p:txBody>
          </p:sp>
        </mc:Choice>
        <mc:Fallback>
          <p:sp>
            <p:nvSpPr>
              <p:cNvPr id="5" name="TextBox 4">
                <a:extLst>
                  <a:ext uri="{FF2B5EF4-FFF2-40B4-BE49-F238E27FC236}">
                    <a16:creationId xmlns:a16="http://schemas.microsoft.com/office/drawing/2014/main" id="{916DA6F3-932D-A64B-9348-C81D54257539}"/>
                  </a:ext>
                </a:extLst>
              </p:cNvPr>
              <p:cNvSpPr txBox="1">
                <a:spLocks noRot="1" noChangeAspect="1" noMove="1" noResize="1" noEditPoints="1" noAdjustHandles="1" noChangeArrowheads="1" noChangeShapeType="1" noTextEdit="1"/>
              </p:cNvSpPr>
              <p:nvPr/>
            </p:nvSpPr>
            <p:spPr>
              <a:xfrm>
                <a:off x="4984798" y="3143745"/>
                <a:ext cx="6626505" cy="3144900"/>
              </a:xfrm>
              <a:prstGeom prst="rect">
                <a:avLst/>
              </a:prstGeom>
              <a:blipFill>
                <a:blip r:embed="rId5"/>
                <a:stretch>
                  <a:fillRect l="-956"/>
                </a:stretch>
              </a:blipFill>
            </p:spPr>
            <p:txBody>
              <a:bodyPr/>
              <a:lstStyle/>
              <a:p>
                <a:r>
                  <a:rPr lang="en-US">
                    <a:noFill/>
                  </a:rPr>
                  <a:t> </a:t>
                </a:r>
              </a:p>
            </p:txBody>
          </p:sp>
        </mc:Fallback>
      </mc:AlternateContent>
    </p:spTree>
    <p:extLst>
      <p:ext uri="{BB962C8B-B14F-4D97-AF65-F5344CB8AC3E}">
        <p14:creationId xmlns:p14="http://schemas.microsoft.com/office/powerpoint/2010/main" val="4182535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Content Placeholder 2"/>
          <p:cNvSpPr>
            <a:spLocks noGrp="1"/>
          </p:cNvSpPr>
          <p:nvPr>
            <p:ph idx="1"/>
          </p:nvPr>
        </p:nvSpPr>
        <p:spPr/>
        <p:txBody>
          <a:bodyPr/>
          <a:lstStyle/>
          <a:p>
            <a:pPr>
              <a:spcAft>
                <a:spcPts val="1800"/>
              </a:spcAft>
            </a:pPr>
            <a:r>
              <a:rPr lang="en-US" sz="2400" dirty="0"/>
              <a:t>Given a set of observations, </a:t>
            </a:r>
            <a:endParaRPr lang="en-US" sz="2400" dirty="0">
              <a:latin typeface="Cambria Math" charset="0"/>
            </a:endParaRPr>
          </a:p>
          <a:p>
            <a:pPr>
              <a:spcAft>
                <a:spcPts val="1800"/>
              </a:spcAft>
            </a:pPr>
            <a:endParaRPr lang="en-US" sz="2400" dirty="0">
              <a:latin typeface="Cambria Math" charset="0"/>
            </a:endParaRPr>
          </a:p>
          <a:p>
            <a:pPr>
              <a:spcAft>
                <a:spcPts val="1800"/>
              </a:spcAft>
            </a:pPr>
            <a:r>
              <a:rPr lang="en-US" sz="2400" dirty="0"/>
              <a:t>the data and the model can be expressed in vector notation, </a:t>
            </a:r>
          </a:p>
          <a:p>
            <a:pPr>
              <a:spcAft>
                <a:spcPts val="1800"/>
              </a:spcAft>
            </a:pPr>
            <a:endParaRPr lang="en-US" sz="2400" dirty="0">
              <a:latin typeface="Cambria Math" charset="0"/>
            </a:endParaRPr>
          </a:p>
          <a:p>
            <a:pPr>
              <a:spcAft>
                <a:spcPts val="1800"/>
              </a:spcAft>
            </a:pPr>
            <a:endParaRPr lang="en-US" sz="2400" dirty="0">
              <a:latin typeface="Cambria Math" charset="0"/>
            </a:endParaRPr>
          </a:p>
          <a:p>
            <a:pPr>
              <a:spcAft>
                <a:spcPts val="1800"/>
              </a:spcAft>
            </a:pPr>
            <a:endParaRPr lang="en-US" sz="2400" dirty="0">
              <a:latin typeface="Cambria Math" charset="0"/>
            </a:endParaRPr>
          </a:p>
          <a:p>
            <a:endParaRPr lang="en-US" sz="2400" i="1" dirty="0">
              <a:latin typeface="Cambria Math" charset="0"/>
            </a:endParaRPr>
          </a:p>
          <a:p>
            <a:endParaRPr lang="en-US" sz="2400" i="1" dirty="0">
              <a:latin typeface="Cambria Math" charset="0"/>
            </a:endParaRPr>
          </a:p>
          <a:p>
            <a:r>
              <a:rPr lang="en-US" sz="2400" dirty="0"/>
              <a:t> </a:t>
            </a:r>
          </a:p>
          <a:p>
            <a:endParaRPr lang="en-US" sz="2400" dirty="0"/>
          </a:p>
        </p:txBody>
      </p:sp>
      <p:sp>
        <p:nvSpPr>
          <p:cNvPr id="5" name="Slide Number Placeholder 4"/>
          <p:cNvSpPr>
            <a:spLocks noGrp="1"/>
          </p:cNvSpPr>
          <p:nvPr>
            <p:ph type="sldNum" sz="quarter" idx="12"/>
          </p:nvPr>
        </p:nvSpPr>
        <p:spPr/>
        <p:txBody>
          <a:bodyPr/>
          <a:lstStyle/>
          <a:p>
            <a:fld id="{81B7CCDB-6D39-0547-B7B3-C80E39D6513A}" type="slidenum">
              <a:rPr lang="en-US" smtClean="0"/>
              <a:t>5</a:t>
            </a:fld>
            <a:endParaRPr lang="en-US"/>
          </a:p>
        </p:txBody>
      </p:sp>
      <p:pic>
        <p:nvPicPr>
          <p:cNvPr id="4" name="Picture 3"/>
          <p:cNvPicPr>
            <a:picLocks noChangeAspect="1"/>
          </p:cNvPicPr>
          <p:nvPr/>
        </p:nvPicPr>
        <p:blipFill>
          <a:blip r:embed="rId3"/>
          <a:stretch>
            <a:fillRect/>
          </a:stretch>
        </p:blipFill>
        <p:spPr>
          <a:xfrm>
            <a:off x="2229794" y="1830538"/>
            <a:ext cx="6858000" cy="386080"/>
          </a:xfrm>
          <a:prstGeom prst="rect">
            <a:avLst/>
          </a:prstGeom>
        </p:spPr>
      </p:pic>
      <p:pic>
        <p:nvPicPr>
          <p:cNvPr id="6" name="Picture 5"/>
          <p:cNvPicPr>
            <a:picLocks noChangeAspect="1"/>
          </p:cNvPicPr>
          <p:nvPr/>
        </p:nvPicPr>
        <p:blipFill>
          <a:blip r:embed="rId4"/>
          <a:stretch>
            <a:fillRect/>
          </a:stretch>
        </p:blipFill>
        <p:spPr>
          <a:xfrm>
            <a:off x="911949" y="3627107"/>
            <a:ext cx="10248474" cy="1733550"/>
          </a:xfrm>
          <a:prstGeom prst="rect">
            <a:avLst/>
          </a:prstGeom>
          <a:solidFill>
            <a:schemeClr val="bg2"/>
          </a:solidFill>
          <a:ln>
            <a:solidFill>
              <a:srgbClr val="C00000"/>
            </a:solidFill>
          </a:ln>
        </p:spPr>
      </p:pic>
    </p:spTree>
    <p:extLst>
      <p:ext uri="{BB962C8B-B14F-4D97-AF65-F5344CB8AC3E}">
        <p14:creationId xmlns:p14="http://schemas.microsoft.com/office/powerpoint/2010/main" val="1985301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Multilinear Model, example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solidFill>
                      <a:schemeClr val="tx1">
                        <a:lumMod val="75000"/>
                        <a:lumOff val="25000"/>
                      </a:schemeClr>
                    </a:solidFill>
                  </a:rPr>
                  <a:t>For our data</a:t>
                </a:r>
              </a:p>
              <a:p>
                <a:r>
                  <a:rPr lang="en-US" dirty="0">
                    <a:solidFill>
                      <a:schemeClr val="tx1">
                        <a:lumMod val="75000"/>
                        <a:lumOff val="25000"/>
                      </a:schemeClr>
                    </a:solidFill>
                  </a:rPr>
                  <a:t>	</a:t>
                </a:r>
                <a14:m>
                  <m:oMath xmlns:m="http://schemas.openxmlformats.org/officeDocument/2006/math">
                    <m:r>
                      <a:rPr lang="en-US" b="0" i="1" smtClean="0">
                        <a:solidFill>
                          <a:schemeClr val="tx2">
                            <a:lumMod val="60000"/>
                            <a:lumOff val="40000"/>
                          </a:schemeClr>
                        </a:solidFill>
                        <a:latin typeface="Cambria Math" charset="0"/>
                      </a:rPr>
                      <m:t>𝑆𝑎𝑙𝑒𝑠</m:t>
                    </m:r>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 ×  </m:t>
                    </m:r>
                    <m:r>
                      <a:rPr lang="en-US" b="0" i="1" smtClean="0">
                        <a:solidFill>
                          <a:schemeClr val="tx2">
                            <a:lumMod val="60000"/>
                            <a:lumOff val="40000"/>
                          </a:schemeClr>
                        </a:solidFill>
                        <a:latin typeface="Cambria Math" charset="0"/>
                      </a:rPr>
                      <m:t>𝑇𝑉</m:t>
                    </m:r>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r>
                      <a:rPr lang="en-US" b="0" i="1" smtClean="0">
                        <a:solidFill>
                          <a:schemeClr val="tx2">
                            <a:lumMod val="60000"/>
                            <a:lumOff val="40000"/>
                          </a:schemeClr>
                        </a:solidFill>
                        <a:latin typeface="Cambria Math" charset="0"/>
                      </a:rPr>
                      <m:t>𝑅𝑎𝑑𝑖𝑜</m:t>
                    </m:r>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r>
                      <a:rPr lang="en-US" b="0" i="1" smtClean="0">
                        <a:solidFill>
                          <a:schemeClr val="tx2">
                            <a:lumMod val="60000"/>
                            <a:lumOff val="40000"/>
                          </a:schemeClr>
                        </a:solidFill>
                        <a:latin typeface="Cambria Math" charset="0"/>
                      </a:rPr>
                      <m:t>𝑁𝑒𝑤𝑠𝑝𝑎𝑝𝑒</m:t>
                    </m:r>
                    <m:r>
                      <a:rPr lang="en-US" b="0" i="1" smtClean="0">
                        <a:solidFill>
                          <a:schemeClr val="tx2">
                            <a:lumMod val="60000"/>
                            <a:lumOff val="40000"/>
                          </a:schemeClr>
                        </a:solidFill>
                        <a:latin typeface="Cambria Math" panose="02040503050406030204" pitchFamily="18" charset="0"/>
                      </a:rPr>
                      <m:t>𝑟</m:t>
                    </m:r>
                    <m:r>
                      <a:rPr lang="en-US" b="0" i="1" smtClean="0">
                        <a:solidFill>
                          <a:schemeClr val="tx1">
                            <a:lumMod val="75000"/>
                            <a:lumOff val="25000"/>
                          </a:schemeClr>
                        </a:solidFill>
                        <a:latin typeface="Cambria Math" charset="0"/>
                      </a:rPr>
                      <m:t>  </m:t>
                    </m:r>
                  </m:oMath>
                </a14:m>
                <a:endParaRPr lang="en-US" dirty="0">
                  <a:solidFill>
                    <a:schemeClr val="tx1">
                      <a:lumMod val="75000"/>
                      <a:lumOff val="25000"/>
                    </a:schemeClr>
                  </a:solidFill>
                </a:endParaRPr>
              </a:p>
              <a:p>
                <a:endParaRPr lang="en-US" dirty="0">
                  <a:solidFill>
                    <a:schemeClr val="tx1">
                      <a:lumMod val="75000"/>
                      <a:lumOff val="25000"/>
                    </a:schemeClr>
                  </a:solidFill>
                </a:endParaRPr>
              </a:p>
              <a:p>
                <a:r>
                  <a:rPr lang="en-US" dirty="0">
                    <a:solidFill>
                      <a:schemeClr val="tx1">
                        <a:lumMod val="75000"/>
                        <a:lumOff val="25000"/>
                      </a:schemeClr>
                    </a:solidFill>
                  </a:rPr>
                  <a:t>In linear algebra notation </a:t>
                </a:r>
              </a:p>
              <a:p>
                <a:endParaRPr lang="en-US" dirty="0">
                  <a:solidFill>
                    <a:schemeClr val="tx1">
                      <a:lumMod val="75000"/>
                      <a:lumOff val="25000"/>
                    </a:schemeClr>
                  </a:solidFill>
                </a:endParaRPr>
              </a:p>
              <a:p>
                <a:pPr/>
                <a14:m>
                  <m:oMathPara xmlns:m="http://schemas.openxmlformats.org/officeDocument/2006/math">
                    <m:oMathParaPr>
                      <m:jc m:val="centerGroup"/>
                    </m:oMathParaPr>
                    <m:oMath xmlns:m="http://schemas.openxmlformats.org/officeDocument/2006/math">
                      <m:r>
                        <a:rPr lang="en-US" b="1" i="1" smtClean="0">
                          <a:solidFill>
                            <a:schemeClr val="tx1">
                              <a:lumMod val="75000"/>
                              <a:lumOff val="25000"/>
                            </a:schemeClr>
                          </a:solidFill>
                          <a:latin typeface="Cambria Math" charset="0"/>
                        </a:rPr>
                        <m:t>𝒀</m:t>
                      </m:r>
                      <m:r>
                        <a:rPr lang="en-US" b="0" i="1" smtClean="0">
                          <a:solidFill>
                            <a:schemeClr val="tx1">
                              <a:lumMod val="75000"/>
                              <a:lumOff val="25000"/>
                            </a:schemeClr>
                          </a:solidFill>
                          <a:latin typeface="Cambria Math" charset="0"/>
                        </a:rPr>
                        <m:t>=</m:t>
                      </m:r>
                      <m:d>
                        <m:dPr>
                          <m:ctrlPr>
                            <a:rPr lang="uk-UA" i="1" smtClean="0">
                              <a:solidFill>
                                <a:schemeClr val="tx1">
                                  <a:lumMod val="75000"/>
                                  <a:lumOff val="25000"/>
                                </a:schemeClr>
                              </a:solidFill>
                              <a:latin typeface="Cambria Math" panose="02040503050406030204" pitchFamily="18" charset="0"/>
                            </a:rPr>
                          </m:ctrlPr>
                        </m:dPr>
                        <m:e>
                          <m:m>
                            <m:mPr>
                              <m:mcs>
                                <m:mc>
                                  <m:mcPr>
                                    <m:count m:val="1"/>
                                    <m:mcJc m:val="center"/>
                                  </m:mcPr>
                                </m:mc>
                              </m:mcs>
                              <m:ctrlPr>
                                <a:rPr lang="mr-IN" i="1" smtClean="0">
                                  <a:solidFill>
                                    <a:schemeClr val="tx1">
                                      <a:lumMod val="75000"/>
                                      <a:lumOff val="25000"/>
                                    </a:schemeClr>
                                  </a:solidFill>
                                  <a:latin typeface="Cambria Math" panose="02040503050406030204" pitchFamily="18" charset="0"/>
                                </a:rPr>
                              </m:ctrlPr>
                            </m:mPr>
                            <m:mr>
                              <m:e>
                                <m:r>
                                  <m:rPr>
                                    <m:brk m:alnAt="7"/>
                                  </m:rPr>
                                  <a:rPr lang="en-US" b="0" i="1" smtClean="0">
                                    <a:solidFill>
                                      <a:schemeClr val="tx1">
                                        <a:lumMod val="75000"/>
                                        <a:lumOff val="25000"/>
                                      </a:schemeClr>
                                    </a:solidFill>
                                    <a:latin typeface="Cambria Math" charset="0"/>
                                  </a:rPr>
                                  <m:t>𝑆</m:t>
                                </m:r>
                                <m:r>
                                  <a:rPr lang="en-US" b="0" i="1" smtClean="0">
                                    <a:solidFill>
                                      <a:schemeClr val="tx1">
                                        <a:lumMod val="75000"/>
                                        <a:lumOff val="25000"/>
                                      </a:schemeClr>
                                    </a:solidFill>
                                    <a:latin typeface="Cambria Math" charset="0"/>
                                  </a:rPr>
                                  <m:t>𝑎𝑙𝑒</m:t>
                                </m:r>
                                <m:sSub>
                                  <m:sSubPr>
                                    <m:ctrlPr>
                                      <a:rPr lang="en-US" b="0" i="1" smtClean="0">
                                        <a:solidFill>
                                          <a:schemeClr val="tx1">
                                            <a:lumMod val="75000"/>
                                            <a:lumOff val="25000"/>
                                          </a:schemeClr>
                                        </a:solidFill>
                                        <a:latin typeface="Cambria Math" panose="02040503050406030204" pitchFamily="18" charset="0"/>
                                      </a:rPr>
                                    </m:ctrlPr>
                                  </m:sSubPr>
                                  <m:e>
                                    <m:r>
                                      <m:rPr>
                                        <m:brk m:alnAt="7"/>
                                      </m:rPr>
                                      <a:rPr lang="en-US" b="0" i="1" smtClean="0">
                                        <a:solidFill>
                                          <a:schemeClr val="tx1">
                                            <a:lumMod val="75000"/>
                                            <a:lumOff val="25000"/>
                                          </a:schemeClr>
                                        </a:solidFill>
                                        <a:latin typeface="Cambria Math" charset="0"/>
                                      </a:rPr>
                                      <m:t>𝑠</m:t>
                                    </m:r>
                                  </m:e>
                                  <m:sub>
                                    <m:r>
                                      <m:rPr>
                                        <m:brk m:alnAt="7"/>
                                      </m:rPr>
                                      <a:rPr lang="en-US" b="0" i="1" smtClean="0">
                                        <a:solidFill>
                                          <a:schemeClr val="tx1">
                                            <a:lumMod val="75000"/>
                                            <a:lumOff val="25000"/>
                                          </a:schemeClr>
                                        </a:solidFill>
                                        <a:latin typeface="Cambria Math" charset="0"/>
                                      </a:rPr>
                                      <m:t>1</m:t>
                                    </m:r>
                                  </m:sub>
                                </m:sSub>
                              </m:e>
                            </m:mr>
                            <m:mr>
                              <m:e>
                                <m:r>
                                  <a:rPr lang="mr-IN" i="1" smtClean="0">
                                    <a:solidFill>
                                      <a:schemeClr val="tx1">
                                        <a:lumMod val="75000"/>
                                        <a:lumOff val="25000"/>
                                      </a:schemeClr>
                                    </a:solidFill>
                                    <a:latin typeface="Cambria Math" charset="0"/>
                                  </a:rPr>
                                  <m:t>⋮</m:t>
                                </m:r>
                              </m:e>
                            </m:mr>
                            <m:mr>
                              <m:e>
                                <m:r>
                                  <a:rPr lang="en-US" b="0" i="1" smtClean="0">
                                    <a:solidFill>
                                      <a:schemeClr val="tx1">
                                        <a:lumMod val="75000"/>
                                        <a:lumOff val="25000"/>
                                      </a:schemeClr>
                                    </a:solidFill>
                                    <a:latin typeface="Cambria Math" charset="0"/>
                                  </a:rPr>
                                  <m:t>𝑆𝑎𝑙𝑒</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𝑠</m:t>
                                    </m:r>
                                  </m:e>
                                  <m:sub>
                                    <m:r>
                                      <a:rPr lang="en-US" b="0" i="1" smtClean="0">
                                        <a:solidFill>
                                          <a:schemeClr val="tx1">
                                            <a:lumMod val="75000"/>
                                            <a:lumOff val="25000"/>
                                          </a:schemeClr>
                                        </a:solidFill>
                                        <a:latin typeface="Cambria Math" charset="0"/>
                                      </a:rPr>
                                      <m:t>𝑛</m:t>
                                    </m:r>
                                  </m:sub>
                                </m:sSub>
                              </m:e>
                            </m:mr>
                          </m:m>
                        </m:e>
                      </m:d>
                      <m:r>
                        <a:rPr lang="en-US" b="0" i="1" smtClean="0">
                          <a:solidFill>
                            <a:schemeClr val="tx1">
                              <a:lumMod val="75000"/>
                              <a:lumOff val="25000"/>
                            </a:schemeClr>
                          </a:solidFill>
                          <a:latin typeface="Cambria Math" charset="0"/>
                        </a:rPr>
                        <m:t> ,</m:t>
                      </m:r>
                      <m:r>
                        <a:rPr lang="en-US" b="1" i="1" smtClean="0">
                          <a:solidFill>
                            <a:schemeClr val="tx1">
                              <a:lumMod val="75000"/>
                              <a:lumOff val="25000"/>
                            </a:schemeClr>
                          </a:solidFill>
                          <a:latin typeface="Cambria Math" charset="0"/>
                        </a:rPr>
                        <m:t> </m:t>
                      </m:r>
                      <m:r>
                        <a:rPr lang="en-US" b="1" i="1" smtClean="0">
                          <a:solidFill>
                            <a:schemeClr val="tx1">
                              <a:lumMod val="75000"/>
                              <a:lumOff val="25000"/>
                            </a:schemeClr>
                          </a:solidFill>
                          <a:latin typeface="Cambria Math" charset="0"/>
                        </a:rPr>
                        <m:t>𝑿</m:t>
                      </m:r>
                      <m:r>
                        <a:rPr lang="en-US" b="0" i="1" smtClean="0">
                          <a:solidFill>
                            <a:schemeClr val="tx1">
                              <a:lumMod val="75000"/>
                              <a:lumOff val="25000"/>
                            </a:schemeClr>
                          </a:solidFill>
                          <a:latin typeface="Cambria Math" charset="0"/>
                        </a:rPr>
                        <m:t>=</m:t>
                      </m:r>
                      <m:d>
                        <m:dPr>
                          <m:ctrlPr>
                            <a:rPr lang="uk-UA" b="0" i="1" smtClean="0">
                              <a:solidFill>
                                <a:schemeClr val="tx1">
                                  <a:lumMod val="75000"/>
                                  <a:lumOff val="25000"/>
                                </a:schemeClr>
                              </a:solidFill>
                              <a:latin typeface="Cambria Math" panose="02040503050406030204" pitchFamily="18" charset="0"/>
                            </a:rPr>
                          </m:ctrlPr>
                        </m:dPr>
                        <m:e>
                          <m:m>
                            <m:mPr>
                              <m:mcs>
                                <m:mc>
                                  <m:mcPr>
                                    <m:count m:val="3"/>
                                    <m:mcJc m:val="center"/>
                                  </m:mcPr>
                                </m:mc>
                              </m:mcs>
                              <m:ctrlPr>
                                <a:rPr lang="uk-UA" b="0" i="1" smtClean="0">
                                  <a:solidFill>
                                    <a:schemeClr val="tx1">
                                      <a:lumMod val="75000"/>
                                      <a:lumOff val="25000"/>
                                    </a:schemeClr>
                                  </a:solidFill>
                                  <a:latin typeface="Cambria Math" panose="02040503050406030204" pitchFamily="18" charset="0"/>
                                </a:rPr>
                              </m:ctrlPr>
                            </m:mPr>
                            <m:mr>
                              <m:e>
                                <m:r>
                                  <m:rPr>
                                    <m:brk m:alnAt="7"/>
                                  </m:rPr>
                                  <a:rPr lang="en-US" b="0" i="1" smtClean="0">
                                    <a:solidFill>
                                      <a:schemeClr val="tx1">
                                        <a:lumMod val="75000"/>
                                        <a:lumOff val="25000"/>
                                      </a:schemeClr>
                                    </a:solidFill>
                                    <a:latin typeface="Cambria Math" charset="0"/>
                                  </a:rPr>
                                  <m:t>1</m:t>
                                </m:r>
                              </m:e>
                              <m:e>
                                <m:r>
                                  <a:rPr lang="en-US" b="0" i="1" smtClean="0">
                                    <a:solidFill>
                                      <a:schemeClr val="tx1">
                                        <a:lumMod val="75000"/>
                                        <a:lumOff val="25000"/>
                                      </a:schemeClr>
                                    </a:solidFill>
                                    <a:latin typeface="Cambria Math" charset="0"/>
                                  </a:rPr>
                                  <m:t>𝑇</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   </m:t>
                                </m:r>
                                <m:r>
                                  <a:rPr lang="en-US" b="0" i="1" smtClean="0">
                                    <a:solidFill>
                                      <a:schemeClr val="tx1">
                                        <a:lumMod val="75000"/>
                                        <a:lumOff val="25000"/>
                                      </a:schemeClr>
                                    </a:solidFill>
                                    <a:latin typeface="Cambria Math" charset="0"/>
                                  </a:rPr>
                                  <m:t>𝑅𝑎𝑑𝑖</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𝑜</m:t>
                                    </m:r>
                                  </m:e>
                                  <m:sub>
                                    <m:r>
                                      <a:rPr lang="en-US" b="0" i="1" smtClean="0">
                                        <a:solidFill>
                                          <a:schemeClr val="tx1">
                                            <a:lumMod val="75000"/>
                                            <a:lumOff val="25000"/>
                                          </a:schemeClr>
                                        </a:solidFill>
                                        <a:latin typeface="Cambria Math" charset="0"/>
                                      </a:rPr>
                                      <m:t>1</m:t>
                                    </m:r>
                                  </m:sub>
                                </m:sSub>
                              </m:e>
                              <m:e>
                                <m:r>
                                  <a:rPr lang="en-US" b="0" i="1" smtClean="0">
                                    <a:solidFill>
                                      <a:schemeClr val="tx1">
                                        <a:lumMod val="75000"/>
                                        <a:lumOff val="25000"/>
                                      </a:schemeClr>
                                    </a:solidFill>
                                    <a:latin typeface="Cambria Math" charset="0"/>
                                  </a:rPr>
                                  <m:t>𝑁𝑒𝑤</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𝑠</m:t>
                                    </m:r>
                                  </m:e>
                                  <m:sub>
                                    <m:r>
                                      <a:rPr lang="en-US" b="0" i="1" smtClean="0">
                                        <a:solidFill>
                                          <a:schemeClr val="tx1">
                                            <a:lumMod val="75000"/>
                                            <a:lumOff val="25000"/>
                                          </a:schemeClr>
                                        </a:solidFill>
                                        <a:latin typeface="Cambria Math" charset="0"/>
                                      </a:rPr>
                                      <m:t>1</m:t>
                                    </m:r>
                                  </m:sub>
                                </m:sSub>
                              </m:e>
                            </m:mr>
                            <m:mr>
                              <m:e>
                                <m:r>
                                  <a:rPr lang="uk-UA" b="0" i="1" smtClean="0">
                                    <a:solidFill>
                                      <a:schemeClr val="tx1">
                                        <a:lumMod val="75000"/>
                                        <a:lumOff val="25000"/>
                                      </a:schemeClr>
                                    </a:solidFill>
                                    <a:latin typeface="Cambria Math" charset="0"/>
                                  </a:rPr>
                                  <m:t>⋮</m:t>
                                </m:r>
                              </m:e>
                              <m:e>
                                <m:r>
                                  <a:rPr lang="uk-UA" b="0" i="1" smtClean="0">
                                    <a:solidFill>
                                      <a:schemeClr val="tx1">
                                        <a:lumMod val="75000"/>
                                        <a:lumOff val="25000"/>
                                      </a:schemeClr>
                                    </a:solidFill>
                                    <a:latin typeface="Cambria Math" charset="0"/>
                                  </a:rPr>
                                  <m:t>⋮</m:t>
                                </m:r>
                              </m:e>
                              <m:e>
                                <m:r>
                                  <a:rPr lang="uk-UA" b="0" i="1" smtClean="0">
                                    <a:solidFill>
                                      <a:schemeClr val="tx1">
                                        <a:lumMod val="75000"/>
                                        <a:lumOff val="25000"/>
                                      </a:schemeClr>
                                    </a:solidFill>
                                    <a:latin typeface="Cambria Math" charset="0"/>
                                  </a:rPr>
                                  <m:t>⋮</m:t>
                                </m:r>
                              </m:e>
                            </m:mr>
                            <m:mr>
                              <m:e>
                                <m:r>
                                  <a:rPr lang="en-US" b="0" i="1" smtClean="0">
                                    <a:solidFill>
                                      <a:schemeClr val="tx1">
                                        <a:lumMod val="75000"/>
                                        <a:lumOff val="25000"/>
                                      </a:schemeClr>
                                    </a:solidFill>
                                    <a:latin typeface="Cambria Math" charset="0"/>
                                  </a:rPr>
                                  <m:t>1</m:t>
                                </m:r>
                              </m:e>
                              <m:e>
                                <m:r>
                                  <a:rPr lang="en-US" b="0" i="1" smtClean="0">
                                    <a:solidFill>
                                      <a:schemeClr val="tx1">
                                        <a:lumMod val="75000"/>
                                        <a:lumOff val="25000"/>
                                      </a:schemeClr>
                                    </a:solidFill>
                                    <a:latin typeface="Cambria Math" charset="0"/>
                                  </a:rPr>
                                  <m:t>𝑇</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𝑉</m:t>
                                    </m:r>
                                  </m:e>
                                  <m:sub>
                                    <m:r>
                                      <a:rPr lang="en-US" b="0" i="1" smtClean="0">
                                        <a:solidFill>
                                          <a:schemeClr val="tx1">
                                            <a:lumMod val="75000"/>
                                            <a:lumOff val="25000"/>
                                          </a:schemeClr>
                                        </a:solidFill>
                                        <a:latin typeface="Cambria Math" charset="0"/>
                                      </a:rPr>
                                      <m:t>𝑛</m:t>
                                    </m:r>
                                  </m:sub>
                                </m:sSub>
                                <m:r>
                                  <a:rPr lang="en-US" b="0" i="1" smtClean="0">
                                    <a:solidFill>
                                      <a:schemeClr val="tx1">
                                        <a:lumMod val="75000"/>
                                        <a:lumOff val="25000"/>
                                      </a:schemeClr>
                                    </a:solidFill>
                                    <a:latin typeface="Cambria Math" charset="0"/>
                                  </a:rPr>
                                  <m:t>.   </m:t>
                                </m:r>
                                <m:r>
                                  <a:rPr lang="en-US" b="0" i="1" smtClean="0">
                                    <a:solidFill>
                                      <a:schemeClr val="tx1">
                                        <a:lumMod val="75000"/>
                                        <a:lumOff val="25000"/>
                                      </a:schemeClr>
                                    </a:solidFill>
                                    <a:latin typeface="Cambria Math" charset="0"/>
                                  </a:rPr>
                                  <m:t>𝑅𝑎𝑑𝑖</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𝑜</m:t>
                                    </m:r>
                                  </m:e>
                                  <m:sub>
                                    <m:r>
                                      <a:rPr lang="en-US" b="0" i="1" smtClean="0">
                                        <a:solidFill>
                                          <a:schemeClr val="tx1">
                                            <a:lumMod val="75000"/>
                                            <a:lumOff val="25000"/>
                                          </a:schemeClr>
                                        </a:solidFill>
                                        <a:latin typeface="Cambria Math" charset="0"/>
                                      </a:rPr>
                                      <m:t>𝑛</m:t>
                                    </m:r>
                                  </m:sub>
                                </m:sSub>
                                <m:r>
                                  <a:rPr lang="en-US" b="0" i="1" smtClean="0">
                                    <a:solidFill>
                                      <a:schemeClr val="tx1">
                                        <a:lumMod val="75000"/>
                                        <a:lumOff val="25000"/>
                                      </a:schemeClr>
                                    </a:solidFill>
                                    <a:latin typeface="Cambria Math" charset="0"/>
                                  </a:rPr>
                                  <m:t>  </m:t>
                                </m:r>
                              </m:e>
                              <m:e>
                                <m:r>
                                  <a:rPr lang="en-US" b="0" i="1" smtClean="0">
                                    <a:solidFill>
                                      <a:schemeClr val="tx1">
                                        <a:lumMod val="75000"/>
                                        <a:lumOff val="25000"/>
                                      </a:schemeClr>
                                    </a:solidFill>
                                    <a:latin typeface="Cambria Math" charset="0"/>
                                  </a:rPr>
                                  <m:t>𝑁𝑒𝑤</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𝑠</m:t>
                                    </m:r>
                                  </m:e>
                                  <m:sub>
                                    <m:r>
                                      <a:rPr lang="en-US" b="0" i="1" smtClean="0">
                                        <a:solidFill>
                                          <a:schemeClr val="tx1">
                                            <a:lumMod val="75000"/>
                                            <a:lumOff val="25000"/>
                                          </a:schemeClr>
                                        </a:solidFill>
                                        <a:latin typeface="Cambria Math" charset="0"/>
                                      </a:rPr>
                                      <m:t>𝑛</m:t>
                                    </m:r>
                                  </m:sub>
                                </m:sSub>
                              </m:e>
                            </m:mr>
                          </m:m>
                        </m:e>
                      </m:d>
                      <m:r>
                        <a:rPr lang="en-US" b="0" i="1" smtClean="0">
                          <a:solidFill>
                            <a:schemeClr val="tx1">
                              <a:lumMod val="75000"/>
                              <a:lumOff val="25000"/>
                            </a:schemeClr>
                          </a:solidFill>
                          <a:latin typeface="Cambria Math" charset="0"/>
                        </a:rPr>
                        <m:t>, </m:t>
                      </m:r>
                      <m:r>
                        <a:rPr lang="en-US" b="1" i="1" smtClean="0">
                          <a:solidFill>
                            <a:schemeClr val="tx1">
                              <a:lumMod val="75000"/>
                              <a:lumOff val="25000"/>
                            </a:schemeClr>
                          </a:solidFill>
                          <a:latin typeface="Cambria Math" charset="0"/>
                        </a:rPr>
                        <m:t>𝜷</m:t>
                      </m:r>
                      <m:r>
                        <a:rPr lang="en-US" b="0" i="1" smtClean="0">
                          <a:solidFill>
                            <a:schemeClr val="tx1">
                              <a:lumMod val="75000"/>
                              <a:lumOff val="25000"/>
                            </a:schemeClr>
                          </a:solidFill>
                          <a:latin typeface="Cambria Math" charset="0"/>
                        </a:rPr>
                        <m:t>=</m:t>
                      </m:r>
                      <m:d>
                        <m:dPr>
                          <m:ctrlPr>
                            <a:rPr lang="uk-UA" i="1">
                              <a:solidFill>
                                <a:schemeClr val="tx1">
                                  <a:lumMod val="75000"/>
                                  <a:lumOff val="25000"/>
                                </a:schemeClr>
                              </a:solidFill>
                              <a:latin typeface="Cambria Math" panose="02040503050406030204" pitchFamily="18" charset="0"/>
                            </a:rPr>
                          </m:ctrlPr>
                        </m:dPr>
                        <m:e>
                          <m:m>
                            <m:mPr>
                              <m:mcs>
                                <m:mc>
                                  <m:mcPr>
                                    <m:count m:val="1"/>
                                    <m:mcJc m:val="center"/>
                                  </m:mcPr>
                                </m:mc>
                              </m:mcs>
                              <m:ctrlPr>
                                <a:rPr lang="mr-IN" i="1">
                                  <a:solidFill>
                                    <a:schemeClr val="tx1">
                                      <a:lumMod val="75000"/>
                                      <a:lumOff val="25000"/>
                                    </a:schemeClr>
                                  </a:solidFill>
                                  <a:latin typeface="Cambria Math" panose="02040503050406030204" pitchFamily="18" charset="0"/>
                                </a:rPr>
                              </m:ctrlPr>
                            </m:mPr>
                            <m:mr>
                              <m:e>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0</m:t>
                                    </m:r>
                                  </m:sub>
                                </m:sSub>
                              </m:e>
                            </m:mr>
                            <m:mr>
                              <m:e>
                                <m:r>
                                  <a:rPr lang="mr-IN" i="1">
                                    <a:solidFill>
                                      <a:schemeClr val="tx1">
                                        <a:lumMod val="75000"/>
                                        <a:lumOff val="25000"/>
                                      </a:schemeClr>
                                    </a:solidFill>
                                    <a:latin typeface="Cambria Math" charset="0"/>
                                  </a:rPr>
                                  <m:t>⋮</m:t>
                                </m:r>
                              </m:e>
                            </m:mr>
                            <m:mr>
                              <m:e>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3</m:t>
                                    </m:r>
                                  </m:sub>
                                </m:sSub>
                              </m:e>
                            </m:mr>
                          </m:m>
                        </m:e>
                      </m:d>
                    </m:oMath>
                  </m:oMathPara>
                </a14:m>
                <a:endParaRPr lang="en-US" dirty="0">
                  <a:solidFill>
                    <a:schemeClr val="tx1">
                      <a:lumMod val="75000"/>
                      <a:lumOff val="25000"/>
                    </a:schemeClr>
                  </a:solidFill>
                </a:endParaRPr>
              </a:p>
              <a:p>
                <a:endParaRPr lang="en-US" dirty="0">
                  <a:solidFill>
                    <a:schemeClr val="tx1">
                      <a:lumMod val="75000"/>
                      <a:lumOff val="25000"/>
                    </a:schemeClr>
                  </a:solidFill>
                </a:endParaRPr>
              </a:p>
              <a:p>
                <a:endParaRPr lang="en-US" dirty="0">
                  <a:solidFill>
                    <a:schemeClr val="tx1">
                      <a:lumMod val="75000"/>
                      <a:lumOff val="2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29" t="-2994" b="-8503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6</a:t>
            </a:fld>
            <a:endParaRPr lang="en-US"/>
          </a:p>
        </p:txBody>
      </p:sp>
      <p:grpSp>
        <p:nvGrpSpPr>
          <p:cNvPr id="16" name="Group 15"/>
          <p:cNvGrpSpPr/>
          <p:nvPr/>
        </p:nvGrpSpPr>
        <p:grpSpPr>
          <a:xfrm>
            <a:off x="2244436" y="3685309"/>
            <a:ext cx="8188036" cy="1233055"/>
            <a:chOff x="2244436" y="3685309"/>
            <a:chExt cx="8188036" cy="1233055"/>
          </a:xfrm>
        </p:grpSpPr>
        <p:sp>
          <p:nvSpPr>
            <p:cNvPr id="6" name="Rectangle 5"/>
            <p:cNvSpPr/>
            <p:nvPr/>
          </p:nvSpPr>
          <p:spPr>
            <a:xfrm>
              <a:off x="2244436" y="3685309"/>
              <a:ext cx="1025236" cy="401782"/>
            </a:xfrm>
            <a:prstGeom prst="rect">
              <a:avLst/>
            </a:prstGeom>
            <a:solidFill>
              <a:schemeClr val="accent2">
                <a:lumMod val="20000"/>
                <a:lumOff val="80000"/>
                <a:alpha val="1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4641272" y="3685309"/>
              <a:ext cx="4087092" cy="401782"/>
            </a:xfrm>
            <a:prstGeom prst="rect">
              <a:avLst/>
            </a:prstGeom>
            <a:solidFill>
              <a:schemeClr val="accent2">
                <a:lumMod val="20000"/>
                <a:lumOff val="80000"/>
                <a:alpha val="1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0072254" y="3685309"/>
              <a:ext cx="360218" cy="1233055"/>
            </a:xfrm>
            <a:prstGeom prst="rect">
              <a:avLst/>
            </a:prstGeom>
            <a:solidFill>
              <a:schemeClr val="accent2">
                <a:lumMod val="20000"/>
                <a:lumOff val="80000"/>
                <a:alpha val="1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3097648" y="5618010"/>
            <a:ext cx="6236852" cy="1201762"/>
            <a:chOff x="3097648" y="5618010"/>
            <a:chExt cx="6236852" cy="1201762"/>
          </a:xfrm>
        </p:grpSpPr>
        <p:grpSp>
          <p:nvGrpSpPr>
            <p:cNvPr id="18" name="Group 17"/>
            <p:cNvGrpSpPr/>
            <p:nvPr/>
          </p:nvGrpSpPr>
          <p:grpSpPr>
            <a:xfrm>
              <a:off x="3097648" y="5618010"/>
              <a:ext cx="6236852" cy="1201762"/>
              <a:chOff x="3097648" y="5618010"/>
              <a:chExt cx="6236852" cy="1201762"/>
            </a:xfrm>
          </p:grpSpPr>
          <mc:AlternateContent xmlns:mc="http://schemas.openxmlformats.org/markup-compatibility/2006" xmlns:a14="http://schemas.microsoft.com/office/drawing/2010/main">
            <mc:Choice Requires="a14">
              <p:sp>
                <p:nvSpPr>
                  <p:cNvPr id="11" name="TextBox 10"/>
                  <p:cNvSpPr txBox="1"/>
                  <p:nvPr/>
                </p:nvSpPr>
                <p:spPr>
                  <a:xfrm>
                    <a:off x="4100948" y="5618010"/>
                    <a:ext cx="4106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charset="0"/>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4100948" y="5618010"/>
                    <a:ext cx="410690" cy="369332"/>
                  </a:xfrm>
                  <a:prstGeom prst="rect">
                    <a:avLst/>
                  </a:prstGeom>
                  <a:blipFill rotWithShape="0">
                    <a:blip r:embed="rId3"/>
                    <a:stretch>
                      <a:fillRect/>
                    </a:stretch>
                  </a:blipFill>
                </p:spPr>
                <p:txBody>
                  <a:bodyPr/>
                  <a:lstStyle/>
                  <a:p>
                    <a:r>
                      <a:rPr lang="en-US">
                        <a:noFill/>
                      </a:rPr>
                      <a:t> </a:t>
                    </a:r>
                  </a:p>
                </p:txBody>
              </p:sp>
            </mc:Fallback>
          </mc:AlternateContent>
          <p:grpSp>
            <p:nvGrpSpPr>
              <p:cNvPr id="17" name="Group 16"/>
              <p:cNvGrpSpPr/>
              <p:nvPr/>
            </p:nvGrpSpPr>
            <p:grpSpPr>
              <a:xfrm>
                <a:off x="3097648" y="5625972"/>
                <a:ext cx="6236852" cy="1193800"/>
                <a:chOff x="3097648" y="5625972"/>
                <a:chExt cx="6236852" cy="1193800"/>
              </a:xfrm>
            </p:grpSpPr>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7648" y="5651093"/>
                  <a:ext cx="1003300" cy="381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3500" y="5625972"/>
                  <a:ext cx="381000" cy="11938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1272" y="5625972"/>
                  <a:ext cx="3822700" cy="381000"/>
                </a:xfrm>
                <a:prstGeom prst="rect">
                  <a:avLst/>
                </a:prstGeom>
              </p:spPr>
            </p:pic>
          </p:grpSp>
        </p:grpSp>
        <mc:AlternateContent xmlns:mc="http://schemas.openxmlformats.org/markup-compatibility/2006" xmlns:a14="http://schemas.microsoft.com/office/drawing/2010/main">
          <mc:Choice Requires="a14">
            <p:sp>
              <p:nvSpPr>
                <p:cNvPr id="15" name="TextBox 14"/>
                <p:cNvSpPr txBox="1"/>
                <p:nvPr/>
              </p:nvSpPr>
              <p:spPr>
                <a:xfrm>
                  <a:off x="8323696" y="5618010"/>
                  <a:ext cx="8093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8323696" y="5618010"/>
                  <a:ext cx="809335" cy="369332"/>
                </a:xfrm>
                <a:prstGeom prst="rect">
                  <a:avLst/>
                </a:prstGeom>
                <a:blipFill rotWithShape="0">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79076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Content Placeholder 2"/>
          <p:cNvSpPr>
            <a:spLocks noGrp="1"/>
          </p:cNvSpPr>
          <p:nvPr>
            <p:ph idx="1"/>
          </p:nvPr>
        </p:nvSpPr>
        <p:spPr/>
        <p:txBody>
          <a:bodyPr/>
          <a:lstStyle/>
          <a:p>
            <a:r>
              <a:rPr lang="en-US" sz="2400" dirty="0"/>
              <a:t>The model takes a simple algebraic form:</a:t>
            </a:r>
          </a:p>
          <a:p>
            <a:endParaRPr lang="en-US" sz="2400" dirty="0"/>
          </a:p>
          <a:p>
            <a:endParaRPr lang="en-US" sz="2400" dirty="0"/>
          </a:p>
          <a:p>
            <a:endParaRPr lang="en-US" sz="2400" dirty="0"/>
          </a:p>
          <a:p>
            <a:pPr>
              <a:spcBef>
                <a:spcPts val="0"/>
              </a:spcBef>
            </a:pPr>
            <a:r>
              <a:rPr lang="en-US" sz="2400" dirty="0"/>
              <a:t>We will again choose the </a:t>
            </a:r>
            <a:r>
              <a:rPr lang="en-US" sz="2400" b="1" dirty="0"/>
              <a:t>MSE</a:t>
            </a:r>
            <a:r>
              <a:rPr lang="en-US" sz="2400" dirty="0"/>
              <a:t> as our loss function, which can be expressed in vector notation as</a:t>
            </a:r>
          </a:p>
          <a:p>
            <a:endParaRPr lang="en-US" sz="2400" dirty="0"/>
          </a:p>
          <a:p>
            <a:endParaRPr lang="en-US" sz="2400" dirty="0"/>
          </a:p>
          <a:p>
            <a:r>
              <a:rPr lang="en-US" sz="2400" dirty="0"/>
              <a:t>Minimizing the MSE using vector calculus yields, </a:t>
            </a:r>
          </a:p>
          <a:p>
            <a:r>
              <a:rPr lang="en-US" sz="2400" dirty="0"/>
              <a:t> </a:t>
            </a:r>
          </a:p>
          <a:p>
            <a:r>
              <a:rPr lang="en-US" sz="2400" dirty="0"/>
              <a:t> </a:t>
            </a:r>
          </a:p>
          <a:p>
            <a:endParaRPr lang="en-US" sz="2400" dirty="0"/>
          </a:p>
          <a:p>
            <a:endParaRPr lang="en-US" sz="2400" dirty="0"/>
          </a:p>
          <a:p>
            <a:endParaRPr lang="en-US" sz="2400" dirty="0"/>
          </a:p>
          <a:p>
            <a:r>
              <a:rPr lang="en-US" sz="2400" dirty="0"/>
              <a:t> </a:t>
            </a:r>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7</a:t>
            </a:fld>
            <a:endParaRPr lang="en-US"/>
          </a:p>
        </p:txBody>
      </p:sp>
      <p:pic>
        <p:nvPicPr>
          <p:cNvPr id="7" name="Picture 6"/>
          <p:cNvPicPr>
            <a:picLocks noChangeAspect="1"/>
          </p:cNvPicPr>
          <p:nvPr/>
        </p:nvPicPr>
        <p:blipFill>
          <a:blip r:embed="rId3"/>
          <a:stretch>
            <a:fillRect/>
          </a:stretch>
        </p:blipFill>
        <p:spPr>
          <a:xfrm>
            <a:off x="5026639" y="2065689"/>
            <a:ext cx="1940560" cy="335280"/>
          </a:xfrm>
          <a:prstGeom prst="rect">
            <a:avLst/>
          </a:prstGeom>
        </p:spPr>
      </p:pic>
      <p:pic>
        <p:nvPicPr>
          <p:cNvPr id="9" name="Picture 8"/>
          <p:cNvPicPr>
            <a:picLocks noChangeAspect="1"/>
          </p:cNvPicPr>
          <p:nvPr/>
        </p:nvPicPr>
        <p:blipFill>
          <a:blip r:embed="rId4"/>
          <a:stretch>
            <a:fillRect/>
          </a:stretch>
        </p:blipFill>
        <p:spPr>
          <a:xfrm>
            <a:off x="3980159" y="3759002"/>
            <a:ext cx="4033520" cy="751840"/>
          </a:xfrm>
          <a:prstGeom prst="rect">
            <a:avLst/>
          </a:prstGeom>
        </p:spPr>
      </p:pic>
      <p:pic>
        <p:nvPicPr>
          <p:cNvPr id="10" name="Picture 9"/>
          <p:cNvPicPr>
            <a:picLocks noChangeAspect="1"/>
          </p:cNvPicPr>
          <p:nvPr/>
        </p:nvPicPr>
        <p:blipFill>
          <a:blip r:embed="rId5"/>
          <a:stretch>
            <a:fillRect/>
          </a:stretch>
        </p:blipFill>
        <p:spPr>
          <a:xfrm>
            <a:off x="2921000" y="5443122"/>
            <a:ext cx="6350000" cy="782320"/>
          </a:xfrm>
          <a:prstGeom prst="rect">
            <a:avLst/>
          </a:prstGeom>
          <a:solidFill>
            <a:schemeClr val="bg2"/>
          </a:solidFill>
          <a:ln>
            <a:solidFill>
              <a:srgbClr val="C00000"/>
            </a:solidFill>
          </a:ln>
        </p:spPr>
      </p:pic>
    </p:spTree>
    <p:extLst>
      <p:ext uri="{BB962C8B-B14F-4D97-AF65-F5344CB8AC3E}">
        <p14:creationId xmlns:p14="http://schemas.microsoft.com/office/powerpoint/2010/main" val="399514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E83CE-4B2E-7342-A014-F100D8D1A988}"/>
              </a:ext>
            </a:extLst>
          </p:cNvPr>
          <p:cNvSpPr>
            <a:spLocks noGrp="1"/>
          </p:cNvSpPr>
          <p:nvPr>
            <p:ph type="title"/>
          </p:nvPr>
        </p:nvSpPr>
        <p:spPr/>
        <p:txBody>
          <a:bodyPr/>
          <a:lstStyle/>
          <a:p>
            <a:r>
              <a:rPr lang="en-US" dirty="0"/>
              <a:t>Interpreting multi-linear regression</a:t>
            </a:r>
          </a:p>
        </p:txBody>
      </p:sp>
      <p:sp>
        <p:nvSpPr>
          <p:cNvPr id="3" name="Content Placeholder 2">
            <a:extLst>
              <a:ext uri="{FF2B5EF4-FFF2-40B4-BE49-F238E27FC236}">
                <a16:creationId xmlns:a16="http://schemas.microsoft.com/office/drawing/2014/main" id="{D1B678D9-49B5-D84A-A5AF-2F1492486D4D}"/>
              </a:ext>
            </a:extLst>
          </p:cNvPr>
          <p:cNvSpPr>
            <a:spLocks noGrp="1"/>
          </p:cNvSpPr>
          <p:nvPr>
            <p:ph idx="1"/>
          </p:nvPr>
        </p:nvSpPr>
        <p:spPr>
          <a:xfrm>
            <a:off x="833415" y="1177758"/>
            <a:ext cx="10327008" cy="997883"/>
          </a:xfrm>
        </p:spPr>
        <p:txBody>
          <a:bodyPr/>
          <a:lstStyle/>
          <a:p>
            <a:r>
              <a:rPr lang="en-US" sz="2400" dirty="0"/>
              <a:t>For linear models, it is easy to interpret the model parameters.</a:t>
            </a:r>
          </a:p>
        </p:txBody>
      </p:sp>
      <p:sp>
        <p:nvSpPr>
          <p:cNvPr id="4" name="Slide Number Placeholder 3">
            <a:extLst>
              <a:ext uri="{FF2B5EF4-FFF2-40B4-BE49-F238E27FC236}">
                <a16:creationId xmlns:a16="http://schemas.microsoft.com/office/drawing/2014/main" id="{96CC2C52-E77B-6348-B11C-AEDF0E6ECA5E}"/>
              </a:ext>
            </a:extLst>
          </p:cNvPr>
          <p:cNvSpPr>
            <a:spLocks noGrp="1"/>
          </p:cNvSpPr>
          <p:nvPr>
            <p:ph type="sldNum" sz="quarter" idx="12"/>
          </p:nvPr>
        </p:nvSpPr>
        <p:spPr/>
        <p:txBody>
          <a:bodyPr/>
          <a:lstStyle/>
          <a:p>
            <a:fld id="{81B7CCDB-6D39-0547-B7B3-C80E39D6513A}" type="slidenum">
              <a:rPr lang="en-US" smtClean="0"/>
              <a:t>8</a:t>
            </a:fld>
            <a:endParaRPr lang="en-US"/>
          </a:p>
        </p:txBody>
      </p:sp>
      <p:pic>
        <p:nvPicPr>
          <p:cNvPr id="5" name="Picture 4">
            <a:extLst>
              <a:ext uri="{FF2B5EF4-FFF2-40B4-BE49-F238E27FC236}">
                <a16:creationId xmlns:a16="http://schemas.microsoft.com/office/drawing/2014/main" id="{B3861D69-2EE1-1C4C-9273-CB60CDE31DED}"/>
              </a:ext>
            </a:extLst>
          </p:cNvPr>
          <p:cNvPicPr>
            <a:picLocks noChangeAspect="1"/>
          </p:cNvPicPr>
          <p:nvPr/>
        </p:nvPicPr>
        <p:blipFill>
          <a:blip r:embed="rId3"/>
          <a:stretch>
            <a:fillRect/>
          </a:stretch>
        </p:blipFill>
        <p:spPr>
          <a:xfrm>
            <a:off x="833415" y="1742088"/>
            <a:ext cx="4936764" cy="4922329"/>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21A9CFAE-A4AC-B643-98FA-AB4C7A895A4C}"/>
                  </a:ext>
                </a:extLst>
              </p:cNvPr>
              <p:cNvSpPr txBox="1">
                <a:spLocks/>
              </p:cNvSpPr>
              <p:nvPr/>
            </p:nvSpPr>
            <p:spPr>
              <a:xfrm>
                <a:off x="6243144" y="1905975"/>
                <a:ext cx="5511113" cy="379326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When we have a large number of predictors:</a:t>
                </a:r>
                <a:r>
                  <a:rPr lang="en-US" sz="2000" dirty="0">
                    <a:solidFill>
                      <a:schemeClr val="tx1">
                        <a:lumMod val="75000"/>
                        <a:lumOff val="25000"/>
                      </a:schemeClr>
                    </a:solidFill>
                  </a:rPr>
                  <a:t> </a:t>
                </a:r>
                <a14:m>
                  <m:oMath xmlns:m="http://schemas.openxmlformats.org/officeDocument/2006/math">
                    <m:sSub>
                      <m:sSubPr>
                        <m:ctrlPr>
                          <a:rPr lang="en-US" sz="2000" i="1">
                            <a:solidFill>
                              <a:schemeClr val="tx1">
                                <a:lumMod val="75000"/>
                                <a:lumOff val="25000"/>
                              </a:schemeClr>
                            </a:solidFill>
                            <a:latin typeface="Cambria Math" panose="02040503050406030204" pitchFamily="18" charset="0"/>
                          </a:rPr>
                        </m:ctrlPr>
                      </m:sSubPr>
                      <m:e>
                        <m:r>
                          <a:rPr lang="en-US" sz="2000" i="1">
                            <a:solidFill>
                              <a:schemeClr val="tx1">
                                <a:lumMod val="75000"/>
                                <a:lumOff val="25000"/>
                              </a:schemeClr>
                            </a:solidFill>
                            <a:latin typeface="Cambria Math" charset="0"/>
                          </a:rPr>
                          <m:t>𝑋</m:t>
                        </m:r>
                      </m:e>
                      <m:sub>
                        <m:r>
                          <a:rPr lang="en-US" sz="2000" i="1">
                            <a:solidFill>
                              <a:schemeClr val="tx1">
                                <a:lumMod val="75000"/>
                                <a:lumOff val="25000"/>
                              </a:schemeClr>
                            </a:solidFill>
                            <a:latin typeface="Cambria Math" charset="0"/>
                          </a:rPr>
                          <m:t>1</m:t>
                        </m:r>
                      </m:sub>
                    </m:sSub>
                    <m:r>
                      <a:rPr lang="en-US" sz="2000" i="1">
                        <a:solidFill>
                          <a:schemeClr val="tx1">
                            <a:lumMod val="75000"/>
                            <a:lumOff val="25000"/>
                          </a:schemeClr>
                        </a:solidFill>
                        <a:latin typeface="Cambria Math" charset="0"/>
                      </a:rPr>
                      <m:t>,…,</m:t>
                    </m:r>
                    <m:sSub>
                      <m:sSubPr>
                        <m:ctrlPr>
                          <a:rPr lang="en-US" sz="2000" i="1">
                            <a:solidFill>
                              <a:schemeClr val="tx1">
                                <a:lumMod val="75000"/>
                                <a:lumOff val="25000"/>
                              </a:schemeClr>
                            </a:solidFill>
                            <a:latin typeface="Cambria Math" panose="02040503050406030204" pitchFamily="18" charset="0"/>
                          </a:rPr>
                        </m:ctrlPr>
                      </m:sSubPr>
                      <m:e>
                        <m:r>
                          <a:rPr lang="en-US" sz="2000" i="1">
                            <a:solidFill>
                              <a:schemeClr val="tx1">
                                <a:lumMod val="75000"/>
                                <a:lumOff val="25000"/>
                              </a:schemeClr>
                            </a:solidFill>
                            <a:latin typeface="Cambria Math" charset="0"/>
                          </a:rPr>
                          <m:t>𝑋</m:t>
                        </m:r>
                      </m:e>
                      <m:sub>
                        <m:r>
                          <a:rPr lang="en-US" sz="2000" i="1">
                            <a:solidFill>
                              <a:schemeClr val="tx1">
                                <a:lumMod val="75000"/>
                                <a:lumOff val="25000"/>
                              </a:schemeClr>
                            </a:solidFill>
                            <a:latin typeface="Cambria Math" charset="0"/>
                          </a:rPr>
                          <m:t>𝐽</m:t>
                        </m:r>
                      </m:sub>
                    </m:sSub>
                  </m:oMath>
                </a14:m>
                <a:r>
                  <a:rPr lang="en-US" sz="2000" dirty="0"/>
                  <a:t>, there will be a large number of model parameters,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𝐽</m:t>
                        </m:r>
                      </m:sub>
                    </m:sSub>
                    <m:r>
                      <a:rPr lang="en-US" sz="2000" b="0" i="1" smtClean="0">
                        <a:latin typeface="Cambria Math" panose="02040503050406030204" pitchFamily="18" charset="0"/>
                      </a:rPr>
                      <m:t>.</m:t>
                    </m:r>
                  </m:oMath>
                </a14:m>
                <a:r>
                  <a:rPr lang="en-US" sz="2000" dirty="0"/>
                  <a:t> </a:t>
                </a:r>
              </a:p>
              <a:p>
                <a:r>
                  <a:rPr lang="en-US" sz="2000" dirty="0"/>
                  <a:t>  </a:t>
                </a:r>
              </a:p>
              <a:p>
                <a:r>
                  <a:rPr lang="en-US" sz="2000" dirty="0"/>
                  <a:t>Looking at the values of </a:t>
                </a:r>
                <a14:m>
                  <m:oMath xmlns:m="http://schemas.openxmlformats.org/officeDocument/2006/math">
                    <m:r>
                      <a:rPr lang="en-US" sz="2000" b="0" i="1" smtClean="0">
                        <a:latin typeface="Cambria Math" panose="02040503050406030204" pitchFamily="18" charset="0"/>
                      </a:rPr>
                      <m:t>𝛽</m:t>
                    </m:r>
                  </m:oMath>
                </a14:m>
                <a:r>
                  <a:rPr lang="en-US" sz="2000" dirty="0"/>
                  <a:t>’s is impractical, so we visualize these values in a </a:t>
                </a:r>
                <a:r>
                  <a:rPr lang="en-US" sz="2000" dirty="0">
                    <a:solidFill>
                      <a:schemeClr val="tx2">
                        <a:lumMod val="60000"/>
                        <a:lumOff val="40000"/>
                      </a:schemeClr>
                    </a:solidFill>
                  </a:rPr>
                  <a:t>feature importance </a:t>
                </a:r>
                <a:r>
                  <a:rPr lang="en-US" sz="2000" dirty="0"/>
                  <a:t>graph.</a:t>
                </a:r>
              </a:p>
              <a:p>
                <a:endParaRPr lang="en-US" sz="2000" dirty="0"/>
              </a:p>
              <a:p>
                <a:r>
                  <a:rPr lang="en-US" sz="2000" dirty="0"/>
                  <a:t>The feature importance graph shows which predictors has the most impact on the model’s prediction.</a:t>
                </a:r>
              </a:p>
            </p:txBody>
          </p:sp>
        </mc:Choice>
        <mc:Fallback xmlns="">
          <p:sp>
            <p:nvSpPr>
              <p:cNvPr id="6" name="Content Placeholder 2">
                <a:extLst>
                  <a:ext uri="{FF2B5EF4-FFF2-40B4-BE49-F238E27FC236}">
                    <a16:creationId xmlns:a16="http://schemas.microsoft.com/office/drawing/2014/main" id="{21A9CFAE-A4AC-B643-98FA-AB4C7A895A4C}"/>
                  </a:ext>
                </a:extLst>
              </p:cNvPr>
              <p:cNvSpPr txBox="1">
                <a:spLocks noRot="1" noChangeAspect="1" noMove="1" noResize="1" noEditPoints="1" noAdjustHandles="1" noChangeArrowheads="1" noChangeShapeType="1" noTextEdit="1"/>
              </p:cNvSpPr>
              <p:nvPr/>
            </p:nvSpPr>
            <p:spPr>
              <a:xfrm>
                <a:off x="6243144" y="1905975"/>
                <a:ext cx="5511113" cy="3793260"/>
              </a:xfrm>
              <a:prstGeom prst="rect">
                <a:avLst/>
              </a:prstGeom>
              <a:blipFill>
                <a:blip r:embed="rId4"/>
                <a:stretch>
                  <a:fillRect l="-1382" t="-667" r="-230" b="-66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807675469"/>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B62E5F0-D20D-8A49-A753-32DBE871C0F7}" vid="{B30C7E9A-7585-A448-B1BB-C615A660632A}"/>
    </a:ext>
  </a:extLst>
</a:theme>
</file>

<file path=ppt/theme/theme2.xml><?xml version="1.0" encoding="utf-8"?>
<a:theme xmlns:a="http://schemas.openxmlformats.org/drawingml/2006/main" name="1_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Lecture4b_optimization</Template>
  <TotalTime>21026</TotalTime>
  <Words>2155</Words>
  <Application>Microsoft Macintosh PowerPoint</Application>
  <PresentationFormat>Widescreen</PresentationFormat>
  <Paragraphs>550</Paragraphs>
  <Slides>37</Slides>
  <Notes>10</Notes>
  <HiddenSlides>4</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37</vt:i4>
      </vt:variant>
    </vt:vector>
  </HeadingPairs>
  <TitlesOfParts>
    <vt:vector size="49" baseType="lpstr">
      <vt:lpstr>Arial</vt:lpstr>
      <vt:lpstr>Calibri</vt:lpstr>
      <vt:lpstr>Calibri Light</vt:lpstr>
      <vt:lpstr>Cambria</vt:lpstr>
      <vt:lpstr>Cambria Math</vt:lpstr>
      <vt:lpstr>Courier</vt:lpstr>
      <vt:lpstr>Karla</vt:lpstr>
      <vt:lpstr>GEC_template</vt:lpstr>
      <vt:lpstr>1_GEC_template</vt:lpstr>
      <vt:lpstr>Custom Design</vt:lpstr>
      <vt:lpstr>1_Custom Design</vt:lpstr>
      <vt:lpstr>2_Custom Design</vt:lpstr>
      <vt:lpstr>Multi, Poly Regression and Model Selection Part B: Multi-regression </vt:lpstr>
      <vt:lpstr>PowerPoint Presentation</vt:lpstr>
      <vt:lpstr>Multiple Linear Regression </vt:lpstr>
      <vt:lpstr>Response vs. Predictor Variables</vt:lpstr>
      <vt:lpstr>Multilinear Models</vt:lpstr>
      <vt:lpstr>Multiple Linear Regression</vt:lpstr>
      <vt:lpstr>Multilinear Model, example </vt:lpstr>
      <vt:lpstr>Multiple Linear Regression</vt:lpstr>
      <vt:lpstr>Interpreting multi-linear regression</vt:lpstr>
      <vt:lpstr>Collinearity</vt:lpstr>
      <vt:lpstr>Standard Errors for Multiple Linear Regression</vt:lpstr>
      <vt:lpstr>Collinearity</vt:lpstr>
      <vt:lpstr>Collinearity</vt:lpstr>
      <vt:lpstr>Qualitative Predictors</vt:lpstr>
      <vt:lpstr>Qualitative Predictors</vt:lpstr>
      <vt:lpstr>Qualitative Predictors</vt:lpstr>
      <vt:lpstr>Qualitative Predictors</vt:lpstr>
      <vt:lpstr>More than two levels: One hot encoding</vt:lpstr>
      <vt:lpstr>More than two levels: One hot encoding</vt:lpstr>
      <vt:lpstr>Collinearity</vt:lpstr>
      <vt:lpstr>Beyond linearity</vt:lpstr>
      <vt:lpstr>Residual Analysis </vt:lpstr>
      <vt:lpstr>Residual Analysis </vt:lpstr>
      <vt:lpstr>Beyond linearity: synergy effect or interaction effect </vt:lpstr>
      <vt:lpstr>PowerPoint Presentation</vt:lpstr>
      <vt:lpstr>PowerPoint Presentation</vt:lpstr>
      <vt:lpstr>Too many predictors, collinearity and too many interaction terms leads to OVERFITTING!</vt:lpstr>
      <vt:lpstr>PowerPoint Presentation</vt:lpstr>
      <vt:lpstr>Polynomial Regression</vt:lpstr>
      <vt:lpstr>Fitting non-linear data</vt:lpstr>
      <vt:lpstr>Polynomial Regression</vt:lpstr>
      <vt:lpstr>Polynomial Regression</vt:lpstr>
      <vt:lpstr>Model Training</vt:lpstr>
      <vt:lpstr>Polynomial Regression (cont)</vt:lpstr>
      <vt:lpstr>Feature Scaling </vt:lpstr>
      <vt:lpstr>High degree of polynomial   leads to OVERFITTING!</vt:lpstr>
      <vt:lpstr>Ex B.1, B.2 &amp; B.3</vt:lpstr>
    </vt:vector>
  </TitlesOfParts>
  <Company>harvard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Protopapas, Pavlos</cp:lastModifiedBy>
  <cp:revision>556</cp:revision>
  <cp:lastPrinted>2020-08-24T15:11:56Z</cp:lastPrinted>
  <dcterms:created xsi:type="dcterms:W3CDTF">2018-04-18T18:49:01Z</dcterms:created>
  <dcterms:modified xsi:type="dcterms:W3CDTF">2020-09-16T11:24:56Z</dcterms:modified>
</cp:coreProperties>
</file>